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25"/>
  </p:notesMasterIdLst>
  <p:handoutMasterIdLst>
    <p:handoutMasterId r:id="rId26"/>
  </p:handoutMasterIdLst>
  <p:sldIdLst>
    <p:sldId id="383" r:id="rId5"/>
    <p:sldId id="384" r:id="rId6"/>
    <p:sldId id="329" r:id="rId7"/>
    <p:sldId id="385" r:id="rId8"/>
    <p:sldId id="379" r:id="rId9"/>
    <p:sldId id="361" r:id="rId10"/>
    <p:sldId id="362" r:id="rId11"/>
    <p:sldId id="381" r:id="rId12"/>
    <p:sldId id="331" r:id="rId13"/>
    <p:sldId id="386" r:id="rId14"/>
    <p:sldId id="341" r:id="rId15"/>
    <p:sldId id="387" r:id="rId16"/>
    <p:sldId id="354" r:id="rId17"/>
    <p:sldId id="356" r:id="rId18"/>
    <p:sldId id="388" r:id="rId19"/>
    <p:sldId id="389" r:id="rId20"/>
    <p:sldId id="390" r:id="rId21"/>
    <p:sldId id="392" r:id="rId22"/>
    <p:sldId id="363" r:id="rId23"/>
    <p:sldId id="378" r:id="rId24"/>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B928E10-A69C-42F6-8B07-A2FEAC067766}">
          <p14:sldIdLst>
            <p14:sldId id="383"/>
          </p14:sldIdLst>
        </p14:section>
        <p14:section name="Slides" id="{ACC24B29-0CC7-491A-A98A-CF7CBDBE501E}">
          <p14:sldIdLst>
            <p14:sldId id="384"/>
            <p14:sldId id="329"/>
            <p14:sldId id="385"/>
            <p14:sldId id="379"/>
            <p14:sldId id="361"/>
            <p14:sldId id="362"/>
            <p14:sldId id="381"/>
            <p14:sldId id="331"/>
            <p14:sldId id="386"/>
            <p14:sldId id="341"/>
            <p14:sldId id="387"/>
            <p14:sldId id="354"/>
            <p14:sldId id="356"/>
            <p14:sldId id="388"/>
            <p14:sldId id="389"/>
            <p14:sldId id="390"/>
            <p14:sldId id="392"/>
            <p14:sldId id="363"/>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4AF"/>
    <a:srgbClr val="FFCC00"/>
    <a:srgbClr val="FFFFFF"/>
    <a:srgbClr val="F2F2F2"/>
    <a:srgbClr val="E6E6E6"/>
    <a:srgbClr val="DC5924"/>
    <a:srgbClr val="B7472A"/>
    <a:srgbClr val="000000"/>
    <a:srgbClr val="75D1FF"/>
    <a:srgbClr val="1116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84972" autoAdjust="0"/>
  </p:normalViewPr>
  <p:slideViewPr>
    <p:cSldViewPr snapToGrid="0">
      <p:cViewPr>
        <p:scale>
          <a:sx n="90" d="100"/>
          <a:sy n="90" d="100"/>
        </p:scale>
        <p:origin x="307" y="-67"/>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11/22/2021</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11/22/2021</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Goodmorning everybody</a:t>
            </a:r>
            <a:r>
              <a:rPr lang="it-IT" baseline="0" dirty="0" smtClean="0"/>
              <a:t>, today me and Paolo Uboldi will talk about the main activities for iCub maintenace and support. We will go through two examples of daily fixes and we will try to summarize the main steps in this first short episode.</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Now try to follow the</a:t>
            </a:r>
            <a:r>
              <a:rPr lang="it-IT" baseline="0" dirty="0" smtClean="0"/>
              <a:t> sheath in order to find the right location for the cable. Be patient, because this step is a bit tricky.</a:t>
            </a:r>
          </a:p>
          <a:p>
            <a:r>
              <a:rPr lang="it-IT" baseline="0" dirty="0" smtClean="0"/>
              <a:t>The cable will then run inside through the sheath (sleeve) until it reach the base of the index.</a:t>
            </a:r>
          </a:p>
          <a:p>
            <a:r>
              <a:rPr lang="it-IT" baseline="0" dirty="0" smtClean="0"/>
              <a:t>Wire the cable by making one turn for each pulley as shown in the picture 5.</a:t>
            </a:r>
          </a:p>
          <a:p>
            <a:endParaRPr lang="it-IT" baseline="0" dirty="0" smtClean="0"/>
          </a:p>
          <a:p>
            <a:r>
              <a:rPr lang="it-IT" baseline="0" dirty="0" smtClean="0"/>
              <a:t>INSERIRE VIDEO??? O GIF??</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11/22/2021 3:27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777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At the</a:t>
            </a:r>
            <a:r>
              <a:rPr lang="it-IT" baseline="0" dirty="0" smtClean="0"/>
              <a:t> end you need to remove the nail to make the final knot.</a:t>
            </a:r>
          </a:p>
          <a:p>
            <a:r>
              <a:rPr lang="it-IT" baseline="0" dirty="0" smtClean="0"/>
              <a:t>For an optimal result and to avoid that the cable is too loose, you need to bend the finger and recover some length of wire (1-2cm).</a:t>
            </a:r>
          </a:p>
          <a:p>
            <a:endParaRPr lang="it-IT" baseline="0" dirty="0" smtClean="0"/>
          </a:p>
          <a:p>
            <a:r>
              <a:rPr lang="it-IT" baseline="0" dirty="0" smtClean="0"/>
              <a:t>Congratulation! You win </a:t>
            </a:r>
            <a:r>
              <a:rPr lang="it-IT" baseline="0" dirty="0" smtClean="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dirty="0"/>
          </a:p>
        </p:txBody>
      </p:sp>
    </p:spTree>
    <p:extLst>
      <p:ext uri="{BB962C8B-B14F-4D97-AF65-F5344CB8AC3E}">
        <p14:creationId xmlns:p14="http://schemas.microsoft.com/office/powerpoint/2010/main" val="4082687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Now</a:t>
            </a:r>
            <a:r>
              <a:rPr lang="it-IT" baseline="0" dirty="0" smtClean="0"/>
              <a:t> we will proceed with the second example. We will try to summarize the main steps for a fingertip replacement, and where to find the resources needed to do that.</a:t>
            </a:r>
          </a:p>
          <a:p>
            <a:r>
              <a:rPr lang="it-IT" baseline="0" dirty="0" smtClean="0"/>
              <a:t>From the picture on the left you can see how a sensorized fingertip is made and the sensor matrix realized with the flexible PCB. </a:t>
            </a:r>
          </a:p>
          <a:p>
            <a:r>
              <a:rPr lang="it-IT" baseline="0" dirty="0" smtClean="0"/>
              <a:t>To replace a fingertip you need at least a soldering station, wire stripper and a pair of pliers.</a:t>
            </a: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dirty="0"/>
          </a:p>
        </p:txBody>
      </p:sp>
    </p:spTree>
    <p:extLst>
      <p:ext uri="{BB962C8B-B14F-4D97-AF65-F5344CB8AC3E}">
        <p14:creationId xmlns:p14="http://schemas.microsoft.com/office/powerpoint/2010/main" val="2624785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All the schematics</a:t>
            </a:r>
            <a:r>
              <a:rPr lang="it-IT" baseline="0" dirty="0" smtClean="0"/>
              <a:t> for wiring are available online from our repository: icub-tect-iit </a:t>
            </a:r>
            <a:r>
              <a:rPr lang="it-IT" baseline="0" dirty="0" smtClean="0">
                <a:sym typeface="Wingdings" panose="05000000000000000000" pitchFamily="2" charset="2"/>
              </a:rPr>
              <a:t> electronics-wiring-public.</a:t>
            </a:r>
          </a:p>
          <a:p>
            <a:r>
              <a:rPr lang="it-IT" baseline="0" dirty="0" smtClean="0">
                <a:sym typeface="Wingdings" panose="05000000000000000000" pitchFamily="2" charset="2"/>
              </a:rPr>
              <a:t>You must find the right version for your iCub model and open the pdf files. There are two different type of files, the harness and the logical one.</a:t>
            </a:r>
          </a:p>
          <a:p>
            <a:r>
              <a:rPr lang="it-IT" baseline="0" dirty="0" smtClean="0">
                <a:sym typeface="Wingdings" panose="05000000000000000000" pitchFamily="2" charset="2"/>
              </a:rPr>
              <a:t>The harness is for what concern the electrical components and wiring details. Instead, inside the logical pdf file you can find all the hyerarchical relations between boards and sensors.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11/22/2021 2:11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771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How to wire this fingertip? Go to harness pdf file for iCub</a:t>
            </a:r>
            <a:r>
              <a:rPr lang="it-IT" baseline="0" dirty="0" smtClean="0"/>
              <a:t> 2.7 and search for R0 (thumb) fingertip. </a:t>
            </a:r>
            <a:br>
              <a:rPr lang="it-IT" baseline="0" dirty="0" smtClean="0"/>
            </a:br>
            <a:r>
              <a:rPr lang="it-IT" baseline="0" dirty="0" smtClean="0"/>
              <a:t>Look at the colors and the letters onto the fingertip and match those:</a:t>
            </a:r>
          </a:p>
          <a:p>
            <a:endParaRPr lang="it-IT" baseline="0" dirty="0" smtClean="0"/>
          </a:p>
          <a:p>
            <a:r>
              <a:rPr lang="it-IT" baseline="0" dirty="0" smtClean="0"/>
              <a:t>G – Grey</a:t>
            </a:r>
          </a:p>
          <a:p>
            <a:r>
              <a:rPr lang="it-IT" baseline="0" dirty="0" smtClean="0"/>
              <a:t>S – Violet</a:t>
            </a:r>
          </a:p>
          <a:p>
            <a:r>
              <a:rPr lang="it-IT" baseline="0" dirty="0" smtClean="0"/>
              <a:t>V – Brown</a:t>
            </a:r>
          </a:p>
          <a:p>
            <a:r>
              <a:rPr lang="it-IT" baseline="0" dirty="0" smtClean="0"/>
              <a:t>K – Orange</a:t>
            </a:r>
          </a:p>
          <a:p>
            <a:endParaRPr lang="it-IT" baseline="0" dirty="0" smtClean="0"/>
          </a:p>
          <a:p>
            <a:r>
              <a:rPr lang="it-IT" baseline="0" dirty="0" smtClean="0"/>
              <a:t>Solder and try to open the SkinGUI to see if the matrix is correctly configured.</a:t>
            </a:r>
          </a:p>
          <a:p>
            <a:r>
              <a:rPr lang="it-IT" baseline="0" dirty="0" smtClean="0"/>
              <a:t>NOTE: everytime you make an hardware change is a good pratice turn off the motors and restart the yarprobotinterface and the skinGUI.</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dirty="0"/>
          </a:p>
        </p:txBody>
      </p:sp>
    </p:spTree>
    <p:extLst>
      <p:ext uri="{BB962C8B-B14F-4D97-AF65-F5344CB8AC3E}">
        <p14:creationId xmlns:p14="http://schemas.microsoft.com/office/powerpoint/2010/main" val="1189618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Now,</a:t>
            </a:r>
            <a:r>
              <a:rPr lang="it-IT" baseline="0" dirty="0" smtClean="0"/>
              <a:t> we will see where to find all this resources and tutorial for common issues.</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244389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iCub tech docs is the main</a:t>
            </a:r>
            <a:r>
              <a:rPr lang="it-IT" baseline="0" dirty="0" smtClean="0"/>
              <a:t> guide for both hardware and software. Just googling icub tech docs you can find it, or follow the link above.</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320227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There are different sections. For example about electrical connections, how to change a tendon and a complete guide for</a:t>
            </a:r>
            <a:r>
              <a:rPr lang="it-IT" baseline="0" dirty="0" smtClean="0"/>
              <a:t> software installation.</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3400311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An</a:t>
            </a:r>
            <a:r>
              <a:rPr lang="it-IT" baseline="0" dirty="0" smtClean="0"/>
              <a:t> other place is the icub-tech-iit repository hosted on github where you can find a lot of source code and CAD/Schematics repo.</a:t>
            </a:r>
          </a:p>
          <a:p>
            <a:r>
              <a:rPr lang="it-IT" baseline="0" dirty="0" smtClean="0"/>
              <a:t>Please, if you need support (or just you feel alone) you can contact us by opening a ticket within the icub-tech-support repository.</a:t>
            </a:r>
          </a:p>
          <a:p>
            <a:r>
              <a:rPr lang="it-IT" baseline="0" dirty="0" smtClean="0"/>
              <a:t>Our aim is to creare a capillary support network for all the robots.</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4171835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conclude,</a:t>
            </a:r>
            <a:r>
              <a:rPr lang="en-US" baseline="0" dirty="0" smtClean="0"/>
              <a:t> I will recall our starting point.</a:t>
            </a:r>
          </a:p>
          <a:p>
            <a:endParaRPr lang="it-IT" baseline="0" dirty="0" smtClean="0"/>
          </a:p>
          <a:p>
            <a:r>
              <a:rPr lang="it-IT" baseline="0" dirty="0" smtClean="0"/>
              <a:t>1.Understand, because is not enough to just fix.</a:t>
            </a:r>
          </a:p>
          <a:p>
            <a:r>
              <a:rPr lang="it-IT" baseline="0" dirty="0" smtClean="0"/>
              <a:t>2.Fix, because is not enough to just understand</a:t>
            </a:r>
          </a:p>
          <a:p>
            <a:r>
              <a:rPr lang="it-IT" baseline="0" dirty="0" smtClean="0"/>
              <a:t>3. And prevent, to improve continuosly the system.</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60300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Those are the main sections</a:t>
            </a:r>
            <a:r>
              <a:rPr lang="it-IT" baseline="0" dirty="0" smtClean="0"/>
              <a:t> for today. We are part of the proto-team, which is responsible of maintenance and prototyping all the new iCub robots. Furthermore, we are responsible for renovation of the old robots (upgrade kits).</a:t>
            </a:r>
            <a:br>
              <a:rPr lang="it-IT" baseline="0" dirty="0" smtClean="0"/>
            </a:br>
            <a:r>
              <a:rPr lang="it-IT" baseline="0" dirty="0" smtClean="0"/>
              <a:t>We will talk about our main activities and the tools we use everyday. Next we will introduce two pratical and common examples for a distal joint and a fingertip replacement. </a:t>
            </a:r>
          </a:p>
          <a:p>
            <a:r>
              <a:rPr lang="it-IT" baseline="0" dirty="0" smtClean="0"/>
              <a:t>Least but not last, the documentation and the resources will be reported.</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extLst>
      <p:ext uri="{BB962C8B-B14F-4D97-AF65-F5344CB8AC3E}">
        <p14:creationId xmlns:p14="http://schemas.microsoft.com/office/powerpoint/2010/main" val="898431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Thank</a:t>
            </a:r>
            <a:r>
              <a:rPr lang="it-IT" baseline="0" dirty="0" smtClean="0"/>
              <a:t> you so much for the attention and if you have any question we are here for you!</a:t>
            </a: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20</a:t>
            </a:fld>
            <a:endParaRPr lang="en-US" dirty="0"/>
          </a:p>
        </p:txBody>
      </p:sp>
    </p:spTree>
    <p:extLst>
      <p:ext uri="{BB962C8B-B14F-4D97-AF65-F5344CB8AC3E}">
        <p14:creationId xmlns:p14="http://schemas.microsoft.com/office/powerpoint/2010/main" val="345095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When we deal</a:t>
            </a:r>
            <a:r>
              <a:rPr lang="it-IT" baseline="0" dirty="0" smtClean="0"/>
              <a:t> with robotics , especially iCub, we need to engage sometimes with very different problems (mechanics, electronics, control systems and so on...).</a:t>
            </a:r>
          </a:p>
          <a:p>
            <a:r>
              <a:rPr lang="it-IT" baseline="0" dirty="0" smtClean="0"/>
              <a:t>Our mission is to maintain alla the iCub platforms in a optimal state and to prevent future issues.</a:t>
            </a:r>
          </a:p>
          <a:p>
            <a:r>
              <a:rPr lang="it-IT" baseline="0" dirty="0" smtClean="0"/>
              <a:t>Thanks to our experience we know how to deal with common issues with this robots and for this reason an extensive support network was created for all the iCub around the world.</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But ...</a:t>
            </a:r>
            <a:r>
              <a:rPr lang="it-IT" baseline="0" dirty="0" smtClean="0"/>
              <a:t> Just before starting, we must remember one thing...</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2497495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“If something can go wrong, it will”.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smtClean="0"/>
              <a:t>As you can see from this slide and from the short</a:t>
            </a:r>
            <a:r>
              <a:rPr lang="it-IT" sz="1200" baseline="0" dirty="0" smtClean="0"/>
              <a:t> video, when something happen with iCub it is necessary to understand: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aseline="0" dirty="0" smtClean="0"/>
              <a:t>1.why it happened</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aseline="0" dirty="0" smtClean="0"/>
              <a:t>2.How</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aseline="0" dirty="0" smtClean="0"/>
              <a:t>3. And finally how to prevent it</a:t>
            </a:r>
            <a:endParaRPr lang="en-US" sz="1200" dirty="0" smtClean="0"/>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2226467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Problems</a:t>
            </a:r>
            <a:r>
              <a:rPr lang="it-IT" baseline="0" dirty="0" smtClean="0"/>
              <a:t> can be at different level, for example with the mechanics, electronics or software compatibility between new release and old haerdware setup.</a:t>
            </a:r>
          </a:p>
          <a:p>
            <a:r>
              <a:rPr lang="it-IT" baseline="0" dirty="0" smtClean="0"/>
              <a:t>For example, the most common issue for the mechanics is the breakege of the tendons and this is very time-consuming in order to fix it.</a:t>
            </a:r>
          </a:p>
          <a:p>
            <a:r>
              <a:rPr lang="it-IT" dirty="0" smtClean="0"/>
              <a:t>What</a:t>
            </a:r>
            <a:r>
              <a:rPr lang="it-IT" baseline="0" dirty="0" smtClean="0"/>
              <a:t> about the electronics? There are so many board which need to coordinate in a perfect way, and sometimes just a little wire (CAN lines or ethernet) could cause the fault of the system.</a:t>
            </a:r>
          </a:p>
          <a:p>
            <a:r>
              <a:rPr lang="it-IT" baseline="0" dirty="0" smtClean="0"/>
              <a:t>In order the find and track the problem we can use different applications like the yarpmotorgui, that can show to you which is the incriminited joint.</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dirty="0"/>
          </a:p>
        </p:txBody>
      </p:sp>
    </p:spTree>
    <p:extLst>
      <p:ext uri="{BB962C8B-B14F-4D97-AF65-F5344CB8AC3E}">
        <p14:creationId xmlns:p14="http://schemas.microsoft.com/office/powerpoint/2010/main" val="1920947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With this slide we want to show you</a:t>
            </a:r>
            <a:r>
              <a:rPr lang="it-IT" baseline="0" dirty="0" smtClean="0"/>
              <a:t> some of the most common tools used for daily iCub maintenance. For example screwdrivers kits, crimper, wire stripper, metrical allen key and for the electronics part we should have at least a soldering station and magnifying glasses. </a:t>
            </a:r>
          </a:p>
          <a:p>
            <a:r>
              <a:rPr lang="it-IT" baseline="0" dirty="0" smtClean="0"/>
              <a:t>In the top right corner you can find the most important tool when thing are going wrong (the hammer). Use it wisely!</a:t>
            </a:r>
          </a:p>
          <a:p>
            <a:endParaRPr lang="it-IT" baseline="0" dirty="0" smtClean="0"/>
          </a:p>
          <a:p>
            <a:r>
              <a:rPr lang="it-IT" baseline="0" dirty="0" smtClean="0"/>
              <a:t>A small suggestion is to have also a dentist toolkit (cheap) for thight holes or just for wiring.</a:t>
            </a: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3672003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As first example we will show how to replace a broken tendon, in particular the distal</a:t>
            </a:r>
            <a:r>
              <a:rPr lang="it-IT" baseline="0" dirty="0" smtClean="0"/>
              <a:t> index one. </a:t>
            </a:r>
          </a:p>
          <a:p>
            <a:r>
              <a:rPr lang="it-IT" baseline="0" dirty="0" smtClean="0"/>
              <a:t>The first step is to know where the corrispondent DC motor is located, and clean the area from the previous broken cable.</a:t>
            </a:r>
          </a:p>
          <a:p>
            <a:r>
              <a:rPr lang="it-IT" baseline="0" dirty="0" smtClean="0"/>
              <a:t>To be sure if you’re looking at the right motor, you can use a flat screwdriver and try carefully to rotate it.</a:t>
            </a:r>
          </a:p>
          <a:p>
            <a:r>
              <a:rPr lang="it-IT" baseline="0" dirty="0" smtClean="0"/>
              <a:t>But attention! As you can see from the picture on the right there is a correct sense of rotation if you want to close the finger and this must match with your hardware setup.</a:t>
            </a: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3986560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First</a:t>
            </a:r>
            <a:r>
              <a:rPr lang="it-IT" baseline="0" dirty="0" smtClean="0"/>
              <a:t> step is to order the steel microcable (please refer to customer service for this details). Please note: we have two different cables to fix the hand joints (distal or proximal?)</a:t>
            </a:r>
          </a:p>
          <a:p>
            <a:r>
              <a:rPr lang="it-IT" baseline="0" dirty="0" smtClean="0"/>
              <a:t>Once you have the cable you must create a knot, and for this purpose you can use a little drop of glue to fix the knot.</a:t>
            </a:r>
          </a:p>
          <a:p>
            <a:r>
              <a:rPr lang="it-IT" baseline="0" dirty="0" smtClean="0"/>
              <a:t>After you made the knot, you should insert the other side of the cable into the pulley hole (the big one).</a:t>
            </a:r>
          </a:p>
          <a:p>
            <a:r>
              <a:rPr lang="it-IT" baseline="0" dirty="0" smtClean="0"/>
              <a:t>The wire must be inserted in the red circle as reported in the last picture in the bottom</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11/22/2021 2:11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smtClean="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smtClean="0"/>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smtClean="0"/>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66.png"/><Relationship Id="rId5" Type="http://schemas.microsoft.com/office/2007/relationships/hdphoto" Target="../media/hdphoto1.wdp"/><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cub-tech-iit.github.io/documenta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6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icub-tech-iit"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gif"/><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gif"/><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gif"/><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6007" b="3920"/>
          <a:stretch/>
        </p:blipFill>
        <p:spPr>
          <a:xfrm>
            <a:off x="-1" y="-12192"/>
            <a:ext cx="12192853" cy="6864096"/>
          </a:xfrm>
        </p:spPr>
      </p:pic>
      <p:sp>
        <p:nvSpPr>
          <p:cNvPr id="4" name="Rectangle 3"/>
          <p:cNvSpPr/>
          <p:nvPr/>
        </p:nvSpPr>
        <p:spPr>
          <a:xfrm>
            <a:off x="-1" y="-6096"/>
            <a:ext cx="12179113" cy="6864096"/>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smtClean="0">
                <a:gradFill>
                  <a:gsLst>
                    <a:gs pos="0">
                      <a:srgbClr val="75D1FF">
                        <a:lumMod val="5000"/>
                        <a:lumOff val="95000"/>
                      </a:srgbClr>
                    </a:gs>
                    <a:gs pos="100000">
                      <a:srgbClr val="FFFFFF"/>
                    </a:gs>
                  </a:gsLst>
                  <a:lin ang="5400000" scaled="1"/>
                </a:gradFill>
              </a:rPr>
              <a:t>training ep.1</a:t>
            </a:r>
            <a:endParaRPr lang="en-US" sz="28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311128"/>
          </a:xfrm>
        </p:spPr>
        <p:txBody>
          <a:bodyPr/>
          <a:lstStyle/>
          <a:p>
            <a:r>
              <a:rPr lang="en-US" dirty="0" err="1" smtClean="0"/>
              <a:t>iCub</a:t>
            </a:r>
            <a:endParaRPr lang="en-US" dirty="0"/>
          </a:p>
        </p:txBody>
      </p:sp>
      <p:sp>
        <p:nvSpPr>
          <p:cNvPr id="8" name="Text Placeholder 7"/>
          <p:cNvSpPr>
            <a:spLocks noGrp="1"/>
          </p:cNvSpPr>
          <p:nvPr>
            <p:ph type="body" sz="quarter" idx="13"/>
          </p:nvPr>
        </p:nvSpPr>
        <p:spPr>
          <a:xfrm>
            <a:off x="1396266" y="3162946"/>
            <a:ext cx="9461500" cy="1311128"/>
          </a:xfrm>
        </p:spPr>
        <p:txBody>
          <a:bodyPr/>
          <a:lstStyle/>
          <a:p>
            <a:r>
              <a:rPr lang="en-US" dirty="0" smtClean="0"/>
              <a:t>maintenance</a:t>
            </a:r>
            <a:r>
              <a:rPr lang="en-US" sz="8800" spc="-300" dirty="0" smtClean="0"/>
              <a:t>!</a:t>
            </a:r>
            <a:r>
              <a:rPr lang="en-US" dirty="0" smtClean="0"/>
              <a:t> </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51395" y="3862299"/>
            <a:ext cx="5241689" cy="2987763"/>
          </a:xfrm>
          <a:prstGeom prst="rect">
            <a:avLst/>
          </a:prstGeom>
        </p:spPr>
      </p:pic>
      <p:sp>
        <p:nvSpPr>
          <p:cNvPr id="2" name="Slide Number Placeholder 1"/>
          <p:cNvSpPr>
            <a:spLocks noGrp="1"/>
          </p:cNvSpPr>
          <p:nvPr>
            <p:ph type="sldNum" sz="quarter" idx="4"/>
          </p:nvPr>
        </p:nvSpPr>
        <p:spPr/>
        <p:txBody>
          <a:bodyPr/>
          <a:lstStyle/>
          <a:p>
            <a:fld id="{5AE1514C-5E56-4738-A1FF-4B1CFD2A3E36}" type="slidenum">
              <a:rPr lang="en-US" smtClean="0"/>
              <a:pPr/>
              <a:t>10</a:t>
            </a:fld>
            <a:endParaRPr lang="en-US" dirty="0"/>
          </a:p>
        </p:txBody>
      </p:sp>
      <p:sp>
        <p:nvSpPr>
          <p:cNvPr id="16" name="Content Placeholder 15"/>
          <p:cNvSpPr>
            <a:spLocks noGrp="1"/>
          </p:cNvSpPr>
          <p:nvPr>
            <p:ph idx="18"/>
          </p:nvPr>
        </p:nvSpPr>
        <p:spPr>
          <a:xfrm>
            <a:off x="792761" y="302164"/>
            <a:ext cx="4558999" cy="646331"/>
          </a:xfrm>
        </p:spPr>
        <p:txBody>
          <a:bodyPr/>
          <a:lstStyle/>
          <a:p>
            <a:r>
              <a:rPr lang="it-IT" sz="4000" dirty="0" smtClean="0"/>
              <a:t>Wiring</a:t>
            </a:r>
            <a:endParaRPr lang="en-US" sz="4000" dirty="0"/>
          </a:p>
        </p:txBody>
      </p:sp>
      <p:sp>
        <p:nvSpPr>
          <p:cNvPr id="21" name="Text Placeholder 20"/>
          <p:cNvSpPr>
            <a:spLocks noGrp="1"/>
          </p:cNvSpPr>
          <p:nvPr>
            <p:ph type="body" sz="quarter" idx="19"/>
          </p:nvPr>
        </p:nvSpPr>
        <p:spPr>
          <a:xfrm>
            <a:off x="263728" y="1156739"/>
            <a:ext cx="6096000" cy="369332"/>
          </a:xfrm>
        </p:spPr>
        <p:txBody>
          <a:bodyPr/>
          <a:lstStyle/>
          <a:p>
            <a:r>
              <a:rPr lang="en-US" sz="2000" dirty="0"/>
              <a:t>3. The cable should get </a:t>
            </a:r>
            <a:r>
              <a:rPr lang="en-US" sz="2000" b="1" dirty="0"/>
              <a:t>OUT</a:t>
            </a:r>
            <a:r>
              <a:rPr lang="en-US" sz="2000" dirty="0"/>
              <a:t> from here - BE PATIENT</a:t>
            </a:r>
            <a:r>
              <a:rPr lang="en-US" sz="2000" dirty="0" smtClean="0"/>
              <a:t>!</a:t>
            </a:r>
            <a:endParaRPr lang="en-US" sz="2000" dirty="0"/>
          </a:p>
        </p:txBody>
      </p:sp>
      <p:cxnSp>
        <p:nvCxnSpPr>
          <p:cNvPr id="9" name="Straight Connector 8"/>
          <p:cNvCxnSpPr/>
          <p:nvPr/>
        </p:nvCxnSpPr>
        <p:spPr>
          <a:xfrm>
            <a:off x="6571488" y="0"/>
            <a:ext cx="24384"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 Placeholder 20"/>
          <p:cNvSpPr txBox="1">
            <a:spLocks/>
          </p:cNvSpPr>
          <p:nvPr/>
        </p:nvSpPr>
        <p:spPr>
          <a:xfrm>
            <a:off x="6668080" y="253928"/>
            <a:ext cx="5608320" cy="3888244"/>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3600" b="0" kern="1200">
                <a:gradFill>
                  <a:gsLst>
                    <a:gs pos="15000">
                      <a:schemeClr val="tx1"/>
                    </a:gs>
                    <a:gs pos="47000">
                      <a:schemeClr val="tx1"/>
                    </a:gs>
                  </a:gsLst>
                  <a:lin ang="5400000" scaled="1"/>
                </a:gra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a:solidFill>
                  <a:schemeClr val="tx1">
                    <a:lumMod val="65000"/>
                    <a:lumOff val="35000"/>
                  </a:schemeClr>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4. The cable will then run inside the sheath until it reaches the base of the </a:t>
            </a:r>
            <a:r>
              <a:rPr lang="en-US" sz="2000" dirty="0"/>
              <a:t>i</a:t>
            </a:r>
            <a:r>
              <a:rPr lang="en-US" sz="2000" dirty="0" smtClean="0"/>
              <a:t>ndex</a:t>
            </a:r>
            <a:endParaRPr lang="en-US" sz="2000" dirty="0" smtClean="0"/>
          </a:p>
          <a:p>
            <a:endParaRPr lang="it-IT" sz="2000" dirty="0"/>
          </a:p>
          <a:p>
            <a:endParaRPr lang="it-IT" sz="2000" dirty="0" smtClean="0"/>
          </a:p>
          <a:p>
            <a:endParaRPr lang="it-IT" sz="2000" dirty="0"/>
          </a:p>
          <a:p>
            <a:endParaRPr lang="it-IT" sz="2000" dirty="0" smtClean="0"/>
          </a:p>
          <a:p>
            <a:endParaRPr lang="it-IT" sz="2000" dirty="0"/>
          </a:p>
          <a:p>
            <a:endParaRPr lang="it-IT" sz="2000" dirty="0" smtClean="0"/>
          </a:p>
          <a:p>
            <a:endParaRPr lang="it-IT" sz="2000" dirty="0"/>
          </a:p>
          <a:p>
            <a:r>
              <a:rPr lang="en-US" sz="2000" dirty="0"/>
              <a:t>5. Wire this way.</a:t>
            </a:r>
            <a:endParaRPr lang="it-IT" sz="2000" dirty="0" smtClean="0"/>
          </a:p>
        </p:txBody>
      </p:sp>
      <p:pic>
        <p:nvPicPr>
          <p:cNvPr id="10" name="Picture 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574992" y="1665238"/>
            <a:ext cx="3473471" cy="239923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735083" y="4193190"/>
            <a:ext cx="3153287" cy="2511809"/>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62778" y="1156739"/>
            <a:ext cx="3618924" cy="2393392"/>
          </a:xfrm>
          <a:prstGeom prst="rect">
            <a:avLst/>
          </a:prstGeom>
        </p:spPr>
      </p:pic>
      <p:cxnSp>
        <p:nvCxnSpPr>
          <p:cNvPr id="23" name="Straight Arrow Connector 22"/>
          <p:cNvCxnSpPr/>
          <p:nvPr/>
        </p:nvCxnSpPr>
        <p:spPr>
          <a:xfrm flipH="1">
            <a:off x="944880" y="2864854"/>
            <a:ext cx="6096" cy="3487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700078"/>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04" b="1504"/>
          <a:stretch>
            <a:fillRect/>
          </a:stretch>
        </p:blipFill>
        <p:spPr>
          <a:xfrm>
            <a:off x="-54864" y="-6038"/>
            <a:ext cx="6094444" cy="6856100"/>
          </a:xfrm>
        </p:spPr>
      </p:pic>
      <p:sp>
        <p:nvSpPr>
          <p:cNvPr id="30" name="Text Placeholder 29"/>
          <p:cNvSpPr>
            <a:spLocks noGrp="1"/>
          </p:cNvSpPr>
          <p:nvPr>
            <p:ph type="body" sz="quarter" idx="11"/>
          </p:nvPr>
        </p:nvSpPr>
        <p:spPr>
          <a:xfrm>
            <a:off x="6094442" y="3115378"/>
            <a:ext cx="6097555" cy="3508653"/>
          </a:xfrm>
        </p:spPr>
        <p:txBody>
          <a:bodyPr/>
          <a:lstStyle/>
          <a:p>
            <a:r>
              <a:rPr lang="en-US" dirty="0" smtClean="0"/>
              <a:t>Last step!</a:t>
            </a:r>
          </a:p>
          <a:p>
            <a:r>
              <a:rPr lang="it-IT" dirty="0" smtClean="0"/>
              <a:t/>
            </a:r>
            <a:br>
              <a:rPr lang="it-IT" dirty="0" smtClean="0"/>
            </a:br>
            <a:endParaRPr lang="en-US" dirty="0"/>
          </a:p>
          <a:p>
            <a:pPr lvl="2"/>
            <a:r>
              <a:rPr lang="en-US" dirty="0"/>
              <a:t>7. Make the final knot - you need to make it very close to the finger nail hole (1-2cm away max)</a:t>
            </a:r>
          </a:p>
        </p:txBody>
      </p:sp>
      <p:sp>
        <p:nvSpPr>
          <p:cNvPr id="22" name="Text Placeholder 21"/>
          <p:cNvSpPr>
            <a:spLocks noGrp="1"/>
          </p:cNvSpPr>
          <p:nvPr>
            <p:ph type="body" sz="quarter" idx="19"/>
          </p:nvPr>
        </p:nvSpPr>
        <p:spPr>
          <a:xfrm>
            <a:off x="6094443" y="1554163"/>
            <a:ext cx="6097556" cy="1421928"/>
          </a:xfrm>
        </p:spPr>
        <p:txBody>
          <a:bodyPr/>
          <a:lstStyle/>
          <a:p>
            <a:r>
              <a:rPr lang="en-US" sz="2400" b="1" dirty="0"/>
              <a:t>6</a:t>
            </a:r>
            <a:r>
              <a:rPr lang="en-US" sz="2400" dirty="0"/>
              <a:t>. Please remove the screw holding the nail onto the fingertip - move the fingertip sensor away from the base of the fingertip (1cm away max)</a:t>
            </a:r>
          </a:p>
        </p:txBody>
      </p:sp>
      <p:sp>
        <p:nvSpPr>
          <p:cNvPr id="40" name="Content Placeholder 39"/>
          <p:cNvSpPr>
            <a:spLocks noGrp="1"/>
          </p:cNvSpPr>
          <p:nvPr>
            <p:ph idx="18"/>
          </p:nvPr>
        </p:nvSpPr>
        <p:spPr>
          <a:xfrm>
            <a:off x="7399374" y="297784"/>
            <a:ext cx="3487692" cy="840230"/>
          </a:xfrm>
        </p:spPr>
        <p:txBody>
          <a:bodyPr/>
          <a:lstStyle/>
          <a:p>
            <a:r>
              <a:rPr lang="it-IT" dirty="0" smtClean="0"/>
              <a:t>Wiring</a:t>
            </a:r>
            <a:endParaRPr lang="en-US" dirty="0"/>
          </a:p>
        </p:txBody>
      </p:sp>
      <p:sp>
        <p:nvSpPr>
          <p:cNvPr id="2" name="Slide Number Placeholder 1"/>
          <p:cNvSpPr>
            <a:spLocks noGrp="1"/>
          </p:cNvSpPr>
          <p:nvPr>
            <p:ph type="sldNum" sz="quarter" idx="4"/>
          </p:nvPr>
        </p:nvSpPr>
        <p:spPr/>
        <p:txBody>
          <a:bodyPr/>
          <a:lstStyle/>
          <a:p>
            <a:fld id="{5AE1514C-5E56-4738-A1FF-4B1CFD2A3E36}" type="slidenum">
              <a:rPr lang="en-US" smtClean="0"/>
              <a:pPr/>
              <a:t>11</a:t>
            </a:fld>
            <a:endParaRPr lang="en-US" dirty="0"/>
          </a:p>
        </p:txBody>
      </p:sp>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900708" y="3779520"/>
            <a:ext cx="2485022" cy="1641003"/>
          </a:xfrm>
          <a:prstGeom prst="rect">
            <a:avLst/>
          </a:prstGeom>
        </p:spPr>
      </p:pic>
    </p:spTree>
    <p:extLst>
      <p:ext uri="{BB962C8B-B14F-4D97-AF65-F5344CB8AC3E}">
        <p14:creationId xmlns:p14="http://schemas.microsoft.com/office/powerpoint/2010/main" val="1209291647"/>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452374" y="580474"/>
            <a:ext cx="3686027" cy="400256"/>
          </a:xfrm>
        </p:spPr>
        <p:txBody>
          <a:bodyPr/>
          <a:lstStyle/>
          <a:p>
            <a:r>
              <a:rPr lang="en-US" sz="2000" dirty="0" smtClean="0">
                <a:solidFill>
                  <a:srgbClr val="92D050"/>
                </a:solidFill>
              </a:rPr>
              <a:t>What do you need?</a:t>
            </a:r>
            <a:endParaRPr lang="en-US" sz="2000" dirty="0">
              <a:solidFill>
                <a:srgbClr val="92D050"/>
              </a:solidFill>
            </a:endParaRPr>
          </a:p>
        </p:txBody>
      </p:sp>
      <p:sp>
        <p:nvSpPr>
          <p:cNvPr id="11" name="Text Placeholder 10"/>
          <p:cNvSpPr>
            <a:spLocks noGrp="1"/>
          </p:cNvSpPr>
          <p:nvPr>
            <p:ph type="body" sz="quarter" idx="11"/>
          </p:nvPr>
        </p:nvSpPr>
        <p:spPr>
          <a:xfrm>
            <a:off x="385939" y="598753"/>
            <a:ext cx="3139440" cy="841546"/>
          </a:xfrm>
        </p:spPr>
        <p:txBody>
          <a:bodyPr/>
          <a:lstStyle/>
          <a:p>
            <a:r>
              <a:rPr lang="en-US" sz="1800" b="1" dirty="0"/>
              <a:t>We will proceed by showing you how to </a:t>
            </a:r>
            <a:r>
              <a:rPr lang="en-US" sz="1800" b="1" dirty="0" smtClean="0"/>
              <a:t>replace a fingertip</a:t>
            </a:r>
            <a:endParaRPr lang="en-US" sz="1800" b="1" dirty="0"/>
          </a:p>
        </p:txBody>
      </p:sp>
      <p:sp>
        <p:nvSpPr>
          <p:cNvPr id="12" name="Text Placeholder 11"/>
          <p:cNvSpPr>
            <a:spLocks noGrp="1"/>
          </p:cNvSpPr>
          <p:nvPr>
            <p:ph type="body" sz="quarter" idx="12"/>
          </p:nvPr>
        </p:nvSpPr>
        <p:spPr>
          <a:xfrm>
            <a:off x="4837807" y="83466"/>
            <a:ext cx="2590774" cy="1660968"/>
          </a:xfrm>
        </p:spPr>
        <p:txBody>
          <a:bodyPr/>
          <a:lstStyle/>
          <a:p>
            <a:r>
              <a:rPr lang="en-US" sz="4000" dirty="0" smtClean="0"/>
              <a:t>Ex. #2</a:t>
            </a:r>
          </a:p>
          <a:p>
            <a:r>
              <a:rPr lang="it-IT" sz="3200" dirty="0" smtClean="0"/>
              <a:t>Fingertip</a:t>
            </a:r>
            <a:br>
              <a:rPr lang="it-IT" sz="3200" dirty="0" smtClean="0"/>
            </a:br>
            <a:r>
              <a:rPr lang="it-IT" sz="3200" dirty="0" smtClean="0"/>
              <a:t>replacement</a:t>
            </a:r>
            <a:endParaRPr lang="en-US" sz="3200" dirty="0"/>
          </a:p>
        </p:txBody>
      </p:sp>
      <p:sp>
        <p:nvSpPr>
          <p:cNvPr id="4" name="Rectangle 3"/>
          <p:cNvSpPr/>
          <p:nvPr/>
        </p:nvSpPr>
        <p:spPr>
          <a:xfrm>
            <a:off x="385939" y="598752"/>
            <a:ext cx="3139440" cy="8415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11841" y="3311509"/>
            <a:ext cx="7695322" cy="923330"/>
          </a:xfrm>
          <a:prstGeom prst="rect">
            <a:avLst/>
          </a:prstGeom>
        </p:spPr>
        <p:txBody>
          <a:bodyPr wrap="square">
            <a:spAutoFit/>
          </a:bodyPr>
          <a:lstStyle/>
          <a:p>
            <a:r>
              <a:rPr lang="en-US" dirty="0">
                <a:solidFill>
                  <a:schemeClr val="bg1"/>
                </a:solidFill>
              </a:rPr>
              <a:t>The </a:t>
            </a:r>
            <a:r>
              <a:rPr lang="en-US" dirty="0">
                <a:solidFill>
                  <a:srgbClr val="FFFF00"/>
                </a:solidFill>
              </a:rPr>
              <a:t>sensing elements </a:t>
            </a:r>
            <a:r>
              <a:rPr lang="en-US" dirty="0">
                <a:solidFill>
                  <a:schemeClr val="bg1"/>
                </a:solidFill>
              </a:rPr>
              <a:t>of the fingertip are capacitive </a:t>
            </a:r>
            <a:r>
              <a:rPr lang="en-US" dirty="0" smtClean="0">
                <a:solidFill>
                  <a:schemeClr val="bg1"/>
                </a:solidFill>
              </a:rPr>
              <a:t>sensors made </a:t>
            </a:r>
            <a:r>
              <a:rPr lang="en-US" dirty="0">
                <a:solidFill>
                  <a:schemeClr val="bg1"/>
                </a:solidFill>
              </a:rPr>
              <a:t>from a flexible PCB, and a multi-layer fabric that </a:t>
            </a:r>
            <a:r>
              <a:rPr lang="en-US" dirty="0" smtClean="0">
                <a:solidFill>
                  <a:schemeClr val="bg1"/>
                </a:solidFill>
              </a:rPr>
              <a:t>includes the </a:t>
            </a:r>
            <a:r>
              <a:rPr lang="en-US" dirty="0">
                <a:solidFill>
                  <a:schemeClr val="bg1"/>
                </a:solidFill>
              </a:rPr>
              <a:t>dielectric material and the conductive layer.</a:t>
            </a:r>
          </a:p>
        </p:txBody>
      </p:sp>
      <p:pic>
        <p:nvPicPr>
          <p:cNvPr id="2" name="Picture 1"/>
          <p:cNvPicPr>
            <a:picLocks noChangeAspect="1"/>
          </p:cNvPicPr>
          <p:nvPr/>
        </p:nvPicPr>
        <p:blipFill>
          <a:blip r:embed="rId3"/>
          <a:stretch>
            <a:fillRect/>
          </a:stretch>
        </p:blipFill>
        <p:spPr>
          <a:xfrm>
            <a:off x="0" y="2427462"/>
            <a:ext cx="3719192" cy="4430538"/>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4011841" y="4388966"/>
            <a:ext cx="3078312" cy="2161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741009" y="1097179"/>
            <a:ext cx="1660498" cy="90165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554222" y="1097179"/>
            <a:ext cx="918465" cy="9016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480508" y="2107832"/>
            <a:ext cx="992179" cy="992179"/>
          </a:xfrm>
          <a:prstGeom prst="rect">
            <a:avLst/>
          </a:prstGeom>
        </p:spPr>
      </p:pic>
      <p:pic>
        <p:nvPicPr>
          <p:cNvPr id="6" name="Picture 5"/>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454920" y="2138509"/>
            <a:ext cx="1946587" cy="961501"/>
          </a:xfrm>
          <a:prstGeom prst="rect">
            <a:avLst/>
          </a:prstGeom>
        </p:spPr>
      </p:pic>
      <p:pic>
        <p:nvPicPr>
          <p:cNvPr id="7" name="Picture 6"/>
          <p:cNvPicPr>
            <a:picLocks noChangeAspect="1"/>
          </p:cNvPicPr>
          <p:nvPr/>
        </p:nvPicPr>
        <p:blipFill>
          <a:blip r:embed="rId9"/>
          <a:stretch>
            <a:fillRect/>
          </a:stretch>
        </p:blipFill>
        <p:spPr>
          <a:xfrm>
            <a:off x="8369463" y="4600882"/>
            <a:ext cx="1772494" cy="1949743"/>
          </a:xfrm>
          <a:prstGeom prst="rect">
            <a:avLst/>
          </a:prstGeom>
        </p:spPr>
      </p:pic>
      <p:sp>
        <p:nvSpPr>
          <p:cNvPr id="8" name="Notched Right Arrow 7"/>
          <p:cNvSpPr/>
          <p:nvPr/>
        </p:nvSpPr>
        <p:spPr>
          <a:xfrm rot="281364">
            <a:off x="6346740" y="5044032"/>
            <a:ext cx="2343166" cy="156348"/>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Oval 16"/>
          <p:cNvSpPr/>
          <p:nvPr/>
        </p:nvSpPr>
        <p:spPr>
          <a:xfrm>
            <a:off x="8692376" y="4998404"/>
            <a:ext cx="361605" cy="383764"/>
          </a:xfrm>
          <a:prstGeom prst="ellipse">
            <a:avLst/>
          </a:prstGeom>
          <a:no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10"/>
          <a:srcRect r="5013"/>
          <a:stretch/>
        </p:blipFill>
        <p:spPr>
          <a:xfrm>
            <a:off x="10333291" y="4297091"/>
            <a:ext cx="1572862" cy="2018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7708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66616" y="6492875"/>
            <a:ext cx="393567" cy="365125"/>
          </a:xfrm>
        </p:spPr>
        <p:txBody>
          <a:bodyPr/>
          <a:lstStyle/>
          <a:p>
            <a:fld id="{5AE1514C-5E56-4738-A1FF-4B1CFD2A3E36}" type="slidenum">
              <a:rPr lang="en-US" smtClean="0"/>
              <a:pPr/>
              <a:t>13</a:t>
            </a:fld>
            <a:endParaRPr lang="en-US" dirty="0"/>
          </a:p>
        </p:txBody>
      </p:sp>
      <p:sp>
        <p:nvSpPr>
          <p:cNvPr id="7" name="Text Placeholder 6"/>
          <p:cNvSpPr>
            <a:spLocks noGrp="1"/>
          </p:cNvSpPr>
          <p:nvPr>
            <p:ph type="body" sz="quarter" idx="11"/>
          </p:nvPr>
        </p:nvSpPr>
        <p:spPr>
          <a:xfrm>
            <a:off x="0" y="2205654"/>
            <a:ext cx="6129338" cy="2830005"/>
          </a:xfrm>
        </p:spPr>
        <p:txBody>
          <a:bodyPr/>
          <a:lstStyle/>
          <a:p>
            <a:r>
              <a:rPr lang="en-US" dirty="0" smtClean="0"/>
              <a:t>Repository</a:t>
            </a:r>
            <a:endParaRPr lang="en-US" dirty="0"/>
          </a:p>
          <a:p>
            <a:pPr lvl="1"/>
            <a:r>
              <a:rPr lang="en-US" sz="2400" dirty="0"/>
              <a:t>There is a </a:t>
            </a:r>
            <a:r>
              <a:rPr lang="en-US" sz="2400" b="1" u="sng" dirty="0"/>
              <a:t>public repository </a:t>
            </a:r>
            <a:r>
              <a:rPr lang="en-US" sz="2400" dirty="0"/>
              <a:t>that contains all </a:t>
            </a:r>
            <a:r>
              <a:rPr lang="en-US" sz="2400" dirty="0" smtClean="0"/>
              <a:t>the needed schematics.</a:t>
            </a:r>
          </a:p>
          <a:p>
            <a:pPr lvl="1"/>
            <a:endParaRPr lang="it-IT" sz="2400" dirty="0"/>
          </a:p>
          <a:p>
            <a:pPr lvl="1"/>
            <a:r>
              <a:rPr lang="en-US" sz="2400" u="sng" dirty="0">
                <a:solidFill>
                  <a:srgbClr val="FF0000"/>
                </a:solidFill>
              </a:rPr>
              <a:t>You have to search for the exact version of </a:t>
            </a:r>
            <a:r>
              <a:rPr lang="en-US" sz="2400" u="sng" dirty="0" err="1" smtClean="0">
                <a:solidFill>
                  <a:srgbClr val="FF0000"/>
                </a:solidFill>
              </a:rPr>
              <a:t>iCub</a:t>
            </a:r>
            <a:r>
              <a:rPr lang="en-US" sz="2400" u="sng" dirty="0" smtClean="0">
                <a:solidFill>
                  <a:srgbClr val="FF0000"/>
                </a:solidFill>
              </a:rPr>
              <a:t>.</a:t>
            </a:r>
          </a:p>
        </p:txBody>
      </p:sp>
      <p:sp>
        <p:nvSpPr>
          <p:cNvPr id="13" name="Content Placeholder 12"/>
          <p:cNvSpPr>
            <a:spLocks noGrp="1"/>
          </p:cNvSpPr>
          <p:nvPr>
            <p:ph idx="18"/>
          </p:nvPr>
        </p:nvSpPr>
        <p:spPr>
          <a:xfrm>
            <a:off x="977526" y="371722"/>
            <a:ext cx="4174252" cy="860112"/>
          </a:xfrm>
        </p:spPr>
        <p:txBody>
          <a:bodyPr/>
          <a:lstStyle/>
          <a:p>
            <a:r>
              <a:rPr lang="en-US" dirty="0" smtClean="0"/>
              <a:t>Schematics</a:t>
            </a:r>
            <a:endParaRPr lang="en-US" dirty="0"/>
          </a:p>
        </p:txBody>
      </p:sp>
      <p:pic>
        <p:nvPicPr>
          <p:cNvPr id="8" name="Picture 7"/>
          <p:cNvPicPr>
            <a:picLocks noChangeAspect="1"/>
          </p:cNvPicPr>
          <p:nvPr/>
        </p:nvPicPr>
        <p:blipFill>
          <a:blip r:embed="rId3"/>
          <a:stretch>
            <a:fillRect/>
          </a:stretch>
        </p:blipFill>
        <p:spPr>
          <a:xfrm>
            <a:off x="6509771" y="3047797"/>
            <a:ext cx="5682230" cy="3808303"/>
          </a:xfrm>
          <a:prstGeom prst="rect">
            <a:avLst/>
          </a:prstGeom>
        </p:spPr>
      </p:pic>
      <p:sp>
        <p:nvSpPr>
          <p:cNvPr id="9" name="Oval 8"/>
          <p:cNvSpPr/>
          <p:nvPr/>
        </p:nvSpPr>
        <p:spPr>
          <a:xfrm>
            <a:off x="11877724" y="2900924"/>
            <a:ext cx="99494" cy="94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1877724" y="2731152"/>
            <a:ext cx="99494" cy="94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877724" y="2561380"/>
            <a:ext cx="99494" cy="94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9480385" y="973952"/>
            <a:ext cx="2582115" cy="1535312"/>
          </a:xfrm>
          <a:prstGeom prst="rect">
            <a:avLst/>
          </a:prstGeom>
        </p:spPr>
      </p:pic>
      <p:sp>
        <p:nvSpPr>
          <p:cNvPr id="11" name="Oval 10"/>
          <p:cNvSpPr/>
          <p:nvPr/>
        </p:nvSpPr>
        <p:spPr>
          <a:xfrm>
            <a:off x="9958906" y="4305235"/>
            <a:ext cx="1227096" cy="12934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8652846" y="0"/>
            <a:ext cx="3539154" cy="380489"/>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822715" y="75317"/>
            <a:ext cx="1053882" cy="592809"/>
          </a:xfrm>
          <a:prstGeom prst="rect">
            <a:avLst/>
          </a:prstGeom>
        </p:spPr>
      </p:pic>
      <p:cxnSp>
        <p:nvCxnSpPr>
          <p:cNvPr id="19" name="Straight Arrow Connector 18"/>
          <p:cNvCxnSpPr/>
          <p:nvPr/>
        </p:nvCxnSpPr>
        <p:spPr>
          <a:xfrm flipV="1">
            <a:off x="4297206" y="720149"/>
            <a:ext cx="3614960" cy="1648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7"/>
          <a:stretch>
            <a:fillRect/>
          </a:stretch>
        </p:blipFill>
        <p:spPr>
          <a:xfrm>
            <a:off x="342675" y="5480445"/>
            <a:ext cx="5445384" cy="425339"/>
          </a:xfrm>
          <a:prstGeom prst="rect">
            <a:avLst/>
          </a:prstGeom>
        </p:spPr>
      </p:pic>
      <p:cxnSp>
        <p:nvCxnSpPr>
          <p:cNvPr id="22" name="Straight Arrow Connector 21"/>
          <p:cNvCxnSpPr>
            <a:stCxn id="7" idx="2"/>
          </p:cNvCxnSpPr>
          <p:nvPr/>
        </p:nvCxnSpPr>
        <p:spPr>
          <a:xfrm>
            <a:off x="3064669" y="5035659"/>
            <a:ext cx="0" cy="35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87917" y="5279715"/>
            <a:ext cx="600125" cy="200055"/>
          </a:xfrm>
          <a:prstGeom prst="rect">
            <a:avLst/>
          </a:prstGeom>
          <a:noFill/>
        </p:spPr>
        <p:txBody>
          <a:bodyPr wrap="square" rtlCol="0">
            <a:spAutoFit/>
          </a:bodyPr>
          <a:lstStyle/>
          <a:p>
            <a:r>
              <a:rPr lang="it-IT" sz="700" dirty="0" smtClean="0"/>
              <a:t>(example)</a:t>
            </a:r>
            <a:endParaRPr lang="en-US" sz="700" dirty="0"/>
          </a:p>
        </p:txBody>
      </p:sp>
    </p:spTree>
    <p:extLst>
      <p:ext uri="{BB962C8B-B14F-4D97-AF65-F5344CB8AC3E}">
        <p14:creationId xmlns:p14="http://schemas.microsoft.com/office/powerpoint/2010/main" val="686721801"/>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696726" y="6484937"/>
            <a:ext cx="533348" cy="365125"/>
          </a:xfrm>
        </p:spPr>
        <p:txBody>
          <a:bodyPr/>
          <a:lstStyle/>
          <a:p>
            <a:fld id="{5AE1514C-5E56-4738-A1FF-4B1CFD2A3E36}" type="slidenum">
              <a:rPr lang="en-US" smtClean="0"/>
              <a:pPr/>
              <a:t>14</a:t>
            </a:fld>
            <a:endParaRPr lang="en-US" dirty="0"/>
          </a:p>
        </p:txBody>
      </p:sp>
      <p:sp>
        <p:nvSpPr>
          <p:cNvPr id="11" name="Text Placeholder 10"/>
          <p:cNvSpPr>
            <a:spLocks noGrp="1"/>
          </p:cNvSpPr>
          <p:nvPr>
            <p:ph type="body" sz="quarter" idx="11"/>
          </p:nvPr>
        </p:nvSpPr>
        <p:spPr>
          <a:xfrm>
            <a:off x="6096000" y="4144775"/>
            <a:ext cx="6096000" cy="2126736"/>
          </a:xfrm>
        </p:spPr>
        <p:txBody>
          <a:bodyPr/>
          <a:lstStyle/>
          <a:p>
            <a:r>
              <a:rPr lang="en-US" dirty="0"/>
              <a:t>Very thin </a:t>
            </a:r>
            <a:r>
              <a:rPr lang="en-US" dirty="0" smtClean="0"/>
              <a:t>wires…</a:t>
            </a:r>
          </a:p>
          <a:p>
            <a:pPr lvl="2"/>
            <a:r>
              <a:rPr lang="en-US" dirty="0"/>
              <a:t>Once the new fingertip has been inserted, solder the 4 wires according to the legend in the schematic diagram.</a:t>
            </a:r>
          </a:p>
        </p:txBody>
      </p:sp>
      <p:pic>
        <p:nvPicPr>
          <p:cNvPr id="3" name="Picture 2"/>
          <p:cNvPicPr>
            <a:picLocks noChangeAspect="1"/>
          </p:cNvPicPr>
          <p:nvPr/>
        </p:nvPicPr>
        <p:blipFill>
          <a:blip r:embed="rId3"/>
          <a:stretch>
            <a:fillRect/>
          </a:stretch>
        </p:blipFill>
        <p:spPr>
          <a:xfrm>
            <a:off x="0" y="0"/>
            <a:ext cx="6811068" cy="4102955"/>
          </a:xfrm>
          <a:prstGeom prst="rect">
            <a:avLst/>
          </a:prstGeom>
        </p:spPr>
      </p:pic>
      <p:sp>
        <p:nvSpPr>
          <p:cNvPr id="8" name="Text Placeholder 7"/>
          <p:cNvSpPr>
            <a:spLocks noGrp="1"/>
          </p:cNvSpPr>
          <p:nvPr>
            <p:ph type="body" sz="quarter" idx="19"/>
          </p:nvPr>
        </p:nvSpPr>
        <p:spPr>
          <a:xfrm>
            <a:off x="6400800" y="1472756"/>
            <a:ext cx="5791200" cy="1255728"/>
          </a:xfrm>
        </p:spPr>
        <p:txBody>
          <a:bodyPr/>
          <a:lstStyle/>
          <a:p>
            <a:r>
              <a:rPr lang="en-US" sz="2800" dirty="0"/>
              <a:t>Take a good look at the connections and </a:t>
            </a:r>
            <a:r>
              <a:rPr lang="en-US" sz="2800" dirty="0" smtClean="0"/>
              <a:t>compare with </a:t>
            </a:r>
            <a:r>
              <a:rPr lang="en-US" sz="2800" dirty="0"/>
              <a:t>the actual </a:t>
            </a:r>
            <a:r>
              <a:rPr lang="en-US" sz="2800" dirty="0" smtClean="0"/>
              <a:t>hardware!</a:t>
            </a:r>
            <a:endParaRPr lang="en-US" sz="2800" dirty="0"/>
          </a:p>
        </p:txBody>
      </p:sp>
      <p:sp>
        <p:nvSpPr>
          <p:cNvPr id="20" name="Content Placeholder 19"/>
          <p:cNvSpPr>
            <a:spLocks noGrp="1"/>
          </p:cNvSpPr>
          <p:nvPr>
            <p:ph idx="18"/>
          </p:nvPr>
        </p:nvSpPr>
        <p:spPr>
          <a:xfrm>
            <a:off x="7892507" y="277767"/>
            <a:ext cx="2807785" cy="840230"/>
          </a:xfrm>
        </p:spPr>
        <p:txBody>
          <a:bodyPr/>
          <a:lstStyle/>
          <a:p>
            <a:r>
              <a:rPr lang="en-US" dirty="0" smtClean="0"/>
              <a:t>Wiring</a:t>
            </a:r>
            <a:endParaRPr lang="en-US" dirty="0"/>
          </a:p>
        </p:txBody>
      </p:sp>
      <p:sp>
        <p:nvSpPr>
          <p:cNvPr id="4" name="Down Arrow 3"/>
          <p:cNvSpPr/>
          <p:nvPr/>
        </p:nvSpPr>
        <p:spPr>
          <a:xfrm rot="2876180">
            <a:off x="5885497" y="4121847"/>
            <a:ext cx="115975" cy="399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5068" t="37513" r="22428" b="28981"/>
          <a:stretch/>
        </p:blipFill>
        <p:spPr>
          <a:xfrm rot="16200000">
            <a:off x="3714043" y="4867796"/>
            <a:ext cx="1944703" cy="1654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stretch>
            <a:fillRect/>
          </a:stretch>
        </p:blipFill>
        <p:spPr>
          <a:xfrm>
            <a:off x="1895821" y="4642515"/>
            <a:ext cx="1547813" cy="2105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7918218"/>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448777" y="2768599"/>
            <a:ext cx="5208335" cy="1261884"/>
          </a:xfrm>
        </p:spPr>
        <p:txBody>
          <a:bodyPr/>
          <a:lstStyle/>
          <a:p>
            <a:r>
              <a:rPr lang="it-IT" dirty="0" smtClean="0"/>
              <a:t>Documentation and resources!</a:t>
            </a:r>
            <a:endParaRPr lang="en-US" dirty="0"/>
          </a:p>
        </p:txBody>
      </p:sp>
      <p:sp>
        <p:nvSpPr>
          <p:cNvPr id="6" name="Slide Number Placeholder 5"/>
          <p:cNvSpPr>
            <a:spLocks noGrp="1"/>
          </p:cNvSpPr>
          <p:nvPr>
            <p:ph type="sldNum" sz="quarter" idx="4294967295"/>
          </p:nvPr>
        </p:nvSpPr>
        <p:spPr>
          <a:xfrm>
            <a:off x="11668125" y="6484938"/>
            <a:ext cx="523875" cy="365125"/>
          </a:xfrm>
        </p:spPr>
        <p:txBody>
          <a:bodyPr/>
          <a:lstStyle/>
          <a:p>
            <a:fld id="{4997E989-D798-4C62-8E93-3D2D613C2488}" type="slidenum">
              <a:rPr lang="en-US" smtClean="0"/>
              <a:pPr/>
              <a:t>15</a:t>
            </a:fld>
            <a:endParaRPr lang="en-US" dirty="0"/>
          </a:p>
        </p:txBody>
      </p:sp>
    </p:spTree>
    <p:extLst>
      <p:ext uri="{BB962C8B-B14F-4D97-AF65-F5344CB8AC3E}">
        <p14:creationId xmlns:p14="http://schemas.microsoft.com/office/powerpoint/2010/main" val="303626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49433" y="1117113"/>
            <a:ext cx="3391728" cy="625641"/>
          </a:xfrm>
        </p:spPr>
        <p:txBody>
          <a:bodyPr/>
          <a:lstStyle/>
          <a:p>
            <a:r>
              <a:rPr lang="it-IT" sz="2800" dirty="0" smtClean="0">
                <a:solidFill>
                  <a:srgbClr val="FFC000"/>
                </a:solidFill>
              </a:rPr>
              <a:t>iCub Tech Docs</a:t>
            </a:r>
            <a:endParaRPr lang="en-US" sz="2800" dirty="0">
              <a:solidFill>
                <a:srgbClr val="FFC000"/>
              </a:solidFill>
            </a:endParaRPr>
          </a:p>
        </p:txBody>
      </p:sp>
      <p:sp>
        <p:nvSpPr>
          <p:cNvPr id="4" name="Text Placeholder 3"/>
          <p:cNvSpPr>
            <a:spLocks noGrp="1"/>
          </p:cNvSpPr>
          <p:nvPr>
            <p:ph type="body" sz="quarter" idx="10"/>
          </p:nvPr>
        </p:nvSpPr>
        <p:spPr>
          <a:xfrm>
            <a:off x="3923323" y="186061"/>
            <a:ext cx="4376615" cy="369332"/>
          </a:xfrm>
        </p:spPr>
        <p:txBody>
          <a:bodyPr/>
          <a:lstStyle/>
          <a:p>
            <a:r>
              <a:rPr lang="en-US" dirty="0"/>
              <a:t>Where to find all these </a:t>
            </a:r>
            <a:r>
              <a:rPr lang="en-US" dirty="0" smtClean="0"/>
              <a:t>things…?</a:t>
            </a:r>
            <a:endParaRPr lang="en-US" dirty="0"/>
          </a:p>
        </p:txBody>
      </p:sp>
      <p:sp>
        <p:nvSpPr>
          <p:cNvPr id="5" name="Text Placeholder 4"/>
          <p:cNvSpPr>
            <a:spLocks noGrp="1"/>
          </p:cNvSpPr>
          <p:nvPr>
            <p:ph type="body" sz="quarter" idx="11"/>
          </p:nvPr>
        </p:nvSpPr>
        <p:spPr>
          <a:xfrm>
            <a:off x="282330" y="6291498"/>
            <a:ext cx="11658600" cy="424732"/>
          </a:xfrm>
        </p:spPr>
        <p:txBody>
          <a:bodyPr/>
          <a:lstStyle/>
          <a:p>
            <a:r>
              <a:rPr lang="en-US" dirty="0"/>
              <a:t>The leading </a:t>
            </a:r>
            <a:r>
              <a:rPr lang="en-US" dirty="0">
                <a:solidFill>
                  <a:srgbClr val="FFFF00"/>
                </a:solidFill>
              </a:rPr>
              <a:t>reference guide </a:t>
            </a:r>
            <a:r>
              <a:rPr lang="en-US" dirty="0"/>
              <a:t>for both software and hardware</a:t>
            </a:r>
          </a:p>
        </p:txBody>
      </p:sp>
      <p:sp>
        <p:nvSpPr>
          <p:cNvPr id="6" name="Text Placeholder 5"/>
          <p:cNvSpPr>
            <a:spLocks noGrp="1"/>
          </p:cNvSpPr>
          <p:nvPr>
            <p:ph type="body" sz="quarter" idx="12"/>
          </p:nvPr>
        </p:nvSpPr>
        <p:spPr>
          <a:xfrm>
            <a:off x="4615658" y="955570"/>
            <a:ext cx="992579" cy="840230"/>
          </a:xfrm>
        </p:spPr>
        <p:txBody>
          <a:bodyPr/>
          <a:lstStyle/>
          <a:p>
            <a:r>
              <a:rPr lang="it-IT" sz="5400" dirty="0" smtClean="0"/>
              <a:t>#1</a:t>
            </a:r>
            <a:endParaRPr lang="en-US" sz="5400" dirty="0"/>
          </a:p>
        </p:txBody>
      </p:sp>
      <p:pic>
        <p:nvPicPr>
          <p:cNvPr id="7" name="Picture 6"/>
          <p:cNvPicPr>
            <a:picLocks noChangeAspect="1"/>
          </p:cNvPicPr>
          <p:nvPr/>
        </p:nvPicPr>
        <p:blipFill>
          <a:blip r:embed="rId3"/>
          <a:stretch>
            <a:fillRect/>
          </a:stretch>
        </p:blipFill>
        <p:spPr>
          <a:xfrm>
            <a:off x="2529999" y="2304475"/>
            <a:ext cx="7167716" cy="381205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862664" y="4371853"/>
            <a:ext cx="3298082" cy="276999"/>
          </a:xfrm>
          <a:prstGeom prst="rect">
            <a:avLst/>
          </a:prstGeom>
        </p:spPr>
        <p:txBody>
          <a:bodyPr wrap="none">
            <a:spAutoFit/>
          </a:bodyPr>
          <a:lstStyle/>
          <a:p>
            <a:r>
              <a:rPr lang="en-US" sz="1200" dirty="0">
                <a:solidFill>
                  <a:schemeClr val="bg1"/>
                </a:solidFill>
                <a:hlinkClick r:id="rId4"/>
              </a:rPr>
              <a:t>https://icub-tech-iit.github.io/documentation/</a:t>
            </a:r>
            <a:endParaRPr lang="en-US" sz="1200" dirty="0">
              <a:solidFill>
                <a:schemeClr val="bg1"/>
              </a:solidFill>
            </a:endParaRPr>
          </a:p>
        </p:txBody>
      </p:sp>
    </p:spTree>
    <p:extLst>
      <p:ext uri="{BB962C8B-B14F-4D97-AF65-F5344CB8AC3E}">
        <p14:creationId xmlns:p14="http://schemas.microsoft.com/office/powerpoint/2010/main" val="2839827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0214748" y="0"/>
            <a:ext cx="1977252" cy="6859264"/>
          </a:xfrm>
          <a:prstGeom prst="rect">
            <a:avLst/>
          </a:prstGeom>
        </p:spPr>
      </p:pic>
      <p:sp>
        <p:nvSpPr>
          <p:cNvPr id="10" name="Text Placeholder 9"/>
          <p:cNvSpPr>
            <a:spLocks noGrp="1"/>
          </p:cNvSpPr>
          <p:nvPr>
            <p:ph type="body" sz="quarter" idx="10"/>
          </p:nvPr>
        </p:nvSpPr>
        <p:spPr>
          <a:xfrm>
            <a:off x="1396470" y="0"/>
            <a:ext cx="2292319" cy="757130"/>
          </a:xfrm>
        </p:spPr>
        <p:txBody>
          <a:bodyPr/>
          <a:lstStyle/>
          <a:p>
            <a:r>
              <a:rPr lang="it-IT" sz="4800" dirty="0" smtClean="0"/>
              <a:t>Sections</a:t>
            </a:r>
            <a:endParaRPr lang="en-US" sz="4800" dirty="0"/>
          </a:p>
        </p:txBody>
      </p:sp>
      <p:sp>
        <p:nvSpPr>
          <p:cNvPr id="15" name="Text Placeholder 14"/>
          <p:cNvSpPr>
            <a:spLocks noGrp="1"/>
          </p:cNvSpPr>
          <p:nvPr>
            <p:ph type="body" sz="quarter" idx="11"/>
          </p:nvPr>
        </p:nvSpPr>
        <p:spPr>
          <a:xfrm>
            <a:off x="6096000" y="419100"/>
            <a:ext cx="3611801" cy="701731"/>
          </a:xfrm>
        </p:spPr>
        <p:txBody>
          <a:bodyPr/>
          <a:lstStyle/>
          <a:p>
            <a:r>
              <a:rPr lang="en-US" dirty="0">
                <a:solidFill>
                  <a:schemeClr val="accent4">
                    <a:lumMod val="75000"/>
                  </a:schemeClr>
                </a:solidFill>
              </a:rPr>
              <a:t>D</a:t>
            </a:r>
            <a:r>
              <a:rPr lang="en-US" dirty="0" smtClean="0">
                <a:solidFill>
                  <a:schemeClr val="accent4">
                    <a:lumMod val="75000"/>
                  </a:schemeClr>
                </a:solidFill>
              </a:rPr>
              <a:t>oubts </a:t>
            </a:r>
            <a:r>
              <a:rPr lang="en-US" dirty="0">
                <a:solidFill>
                  <a:schemeClr val="accent4">
                    <a:lumMod val="75000"/>
                  </a:schemeClr>
                </a:solidFill>
              </a:rPr>
              <a:t>about the electrical connections?</a:t>
            </a:r>
          </a:p>
        </p:txBody>
      </p:sp>
      <p:sp>
        <p:nvSpPr>
          <p:cNvPr id="9" name="Title 8"/>
          <p:cNvSpPr>
            <a:spLocks noGrp="1"/>
          </p:cNvSpPr>
          <p:nvPr>
            <p:ph type="title"/>
          </p:nvPr>
        </p:nvSpPr>
        <p:spPr>
          <a:xfrm>
            <a:off x="933053" y="378565"/>
            <a:ext cx="3357047" cy="1218795"/>
          </a:xfrm>
        </p:spPr>
        <p:txBody>
          <a:bodyPr/>
          <a:lstStyle/>
          <a:p>
            <a:r>
              <a:rPr lang="en-US" sz="1800" dirty="0">
                <a:solidFill>
                  <a:srgbClr val="FFFFFF"/>
                </a:solidFill>
              </a:rPr>
              <a:t>Ad hoc </a:t>
            </a:r>
            <a:r>
              <a:rPr lang="en-US" sz="1800" dirty="0" smtClean="0">
                <a:solidFill>
                  <a:srgbClr val="FFFFFF"/>
                </a:solidFill>
              </a:rPr>
              <a:t>categories </a:t>
            </a:r>
            <a:r>
              <a:rPr lang="en-US" sz="1800" dirty="0">
                <a:solidFill>
                  <a:srgbClr val="FFFFFF"/>
                </a:solidFill>
              </a:rPr>
              <a:t>have been created for </a:t>
            </a:r>
            <a:r>
              <a:rPr lang="en-US" sz="1800" dirty="0" smtClean="0">
                <a:solidFill>
                  <a:srgbClr val="FFFFFF"/>
                </a:solidFill>
              </a:rPr>
              <a:t>both software and hardware common issues</a:t>
            </a:r>
            <a:endParaRPr lang="en-US" sz="1800" dirty="0">
              <a:solidFill>
                <a:srgbClr val="FFFFFF"/>
              </a:solidFill>
            </a:endParaRPr>
          </a:p>
        </p:txBody>
      </p:sp>
      <p:sp>
        <p:nvSpPr>
          <p:cNvPr id="16" name="Text Placeholder 15"/>
          <p:cNvSpPr>
            <a:spLocks noGrp="1"/>
          </p:cNvSpPr>
          <p:nvPr>
            <p:ph type="body" sz="quarter" idx="12"/>
          </p:nvPr>
        </p:nvSpPr>
        <p:spPr>
          <a:xfrm>
            <a:off x="6096000" y="2697329"/>
            <a:ext cx="3611801" cy="701731"/>
          </a:xfrm>
        </p:spPr>
        <p:txBody>
          <a:bodyPr/>
          <a:lstStyle/>
          <a:p>
            <a:r>
              <a:rPr lang="en-US" dirty="0" smtClean="0">
                <a:solidFill>
                  <a:srgbClr val="92D050"/>
                </a:solidFill>
              </a:rPr>
              <a:t>Do I need to change a tendon?</a:t>
            </a:r>
            <a:endParaRPr lang="en-US" dirty="0">
              <a:solidFill>
                <a:srgbClr val="92D050"/>
              </a:solidFill>
            </a:endParaRPr>
          </a:p>
        </p:txBody>
      </p:sp>
      <p:sp>
        <p:nvSpPr>
          <p:cNvPr id="17" name="Text Placeholder 16"/>
          <p:cNvSpPr>
            <a:spLocks noGrp="1"/>
          </p:cNvSpPr>
          <p:nvPr>
            <p:ph type="body" sz="quarter" idx="13"/>
          </p:nvPr>
        </p:nvSpPr>
        <p:spPr>
          <a:xfrm>
            <a:off x="6096000" y="4975558"/>
            <a:ext cx="3611801" cy="701731"/>
          </a:xfrm>
        </p:spPr>
        <p:txBody>
          <a:bodyPr/>
          <a:lstStyle/>
          <a:p>
            <a:r>
              <a:rPr lang="en-US" dirty="0">
                <a:solidFill>
                  <a:schemeClr val="tx2">
                    <a:lumMod val="60000"/>
                    <a:lumOff val="40000"/>
                  </a:schemeClr>
                </a:solidFill>
              </a:rPr>
              <a:t>How do I install the software?</a:t>
            </a:r>
          </a:p>
        </p:txBody>
      </p:sp>
      <p:sp>
        <p:nvSpPr>
          <p:cNvPr id="18" name="Rectangle 17"/>
          <p:cNvSpPr/>
          <p:nvPr/>
        </p:nvSpPr>
        <p:spPr>
          <a:xfrm>
            <a:off x="10342669" y="1914081"/>
            <a:ext cx="1762471" cy="20372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7901900" y="1802217"/>
            <a:ext cx="2376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b="553"/>
          <a:stretch/>
        </p:blipFill>
        <p:spPr>
          <a:xfrm>
            <a:off x="203726" y="2599306"/>
            <a:ext cx="4674541" cy="4258694"/>
          </a:xfrm>
          <a:prstGeom prst="rect">
            <a:avLst/>
          </a:prstGeom>
        </p:spPr>
      </p:pic>
      <p:cxnSp>
        <p:nvCxnSpPr>
          <p:cNvPr id="24" name="Straight Connector 23"/>
          <p:cNvCxnSpPr>
            <a:stCxn id="16" idx="0"/>
          </p:cNvCxnSpPr>
          <p:nvPr/>
        </p:nvCxnSpPr>
        <p:spPr>
          <a:xfrm flipV="1">
            <a:off x="7901901" y="2015943"/>
            <a:ext cx="0" cy="68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901900" y="2015943"/>
            <a:ext cx="2376808" cy="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7901900" y="1111355"/>
            <a:ext cx="1" cy="681386"/>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342668" y="1690878"/>
            <a:ext cx="1762471" cy="1853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sp>
        <p:nvSpPr>
          <p:cNvPr id="36" name="Rectangle 35"/>
          <p:cNvSpPr/>
          <p:nvPr/>
        </p:nvSpPr>
        <p:spPr>
          <a:xfrm>
            <a:off x="10342668" y="3993985"/>
            <a:ext cx="1762471" cy="222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17" idx="0"/>
          </p:cNvCxnSpPr>
          <p:nvPr/>
        </p:nvCxnSpPr>
        <p:spPr>
          <a:xfrm flipH="1" flipV="1">
            <a:off x="7901900" y="4088742"/>
            <a:ext cx="1" cy="886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01900" y="4093480"/>
            <a:ext cx="2376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0572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0500" y="1111676"/>
            <a:ext cx="3391728" cy="625641"/>
          </a:xfrm>
        </p:spPr>
        <p:txBody>
          <a:bodyPr/>
          <a:lstStyle/>
          <a:p>
            <a:r>
              <a:rPr lang="it-IT" sz="2800" dirty="0" smtClean="0">
                <a:solidFill>
                  <a:srgbClr val="FFC000"/>
                </a:solidFill>
              </a:rPr>
              <a:t>GitHub Repository</a:t>
            </a:r>
            <a:endParaRPr lang="en-US" sz="2800" dirty="0">
              <a:solidFill>
                <a:srgbClr val="FFC000"/>
              </a:solidFill>
            </a:endParaRPr>
          </a:p>
        </p:txBody>
      </p:sp>
      <p:sp>
        <p:nvSpPr>
          <p:cNvPr id="4" name="Text Placeholder 3"/>
          <p:cNvSpPr>
            <a:spLocks noGrp="1"/>
          </p:cNvSpPr>
          <p:nvPr>
            <p:ph type="body" sz="quarter" idx="10"/>
          </p:nvPr>
        </p:nvSpPr>
        <p:spPr>
          <a:xfrm>
            <a:off x="3923323" y="186061"/>
            <a:ext cx="4376615" cy="369332"/>
          </a:xfrm>
        </p:spPr>
        <p:txBody>
          <a:bodyPr/>
          <a:lstStyle/>
          <a:p>
            <a:r>
              <a:rPr lang="en-US" dirty="0"/>
              <a:t>Where to find all these </a:t>
            </a:r>
            <a:r>
              <a:rPr lang="en-US" dirty="0" smtClean="0"/>
              <a:t>things…?</a:t>
            </a:r>
            <a:endParaRPr lang="en-US" dirty="0"/>
          </a:p>
        </p:txBody>
      </p:sp>
      <p:sp>
        <p:nvSpPr>
          <p:cNvPr id="5" name="Text Placeholder 4"/>
          <p:cNvSpPr>
            <a:spLocks noGrp="1"/>
          </p:cNvSpPr>
          <p:nvPr>
            <p:ph type="body" sz="quarter" idx="11"/>
          </p:nvPr>
        </p:nvSpPr>
        <p:spPr>
          <a:xfrm>
            <a:off x="8035350" y="186061"/>
            <a:ext cx="4120792" cy="1754326"/>
          </a:xfrm>
        </p:spPr>
        <p:txBody>
          <a:bodyPr/>
          <a:lstStyle/>
          <a:p>
            <a:r>
              <a:rPr lang="en-US" sz="2000" dirty="0"/>
              <a:t>Here you can find all the repos with </a:t>
            </a:r>
            <a:r>
              <a:rPr lang="en-US" sz="2000" dirty="0" smtClean="0"/>
              <a:t>CAD </a:t>
            </a:r>
            <a:r>
              <a:rPr lang="en-US" sz="2000" dirty="0"/>
              <a:t>and </a:t>
            </a:r>
            <a:r>
              <a:rPr lang="en-US" sz="2000" dirty="0" smtClean="0"/>
              <a:t>schematics, </a:t>
            </a:r>
            <a:r>
              <a:rPr lang="en-US" sz="2000" dirty="0"/>
              <a:t>as well as the </a:t>
            </a:r>
            <a:r>
              <a:rPr lang="en-US" sz="2000" b="1" dirty="0" err="1" smtClean="0">
                <a:solidFill>
                  <a:srgbClr val="FFCC00"/>
                </a:solidFill>
              </a:rPr>
              <a:t>icub</a:t>
            </a:r>
            <a:r>
              <a:rPr lang="en-US" sz="2000" b="1" dirty="0" smtClean="0">
                <a:solidFill>
                  <a:srgbClr val="FFCC00"/>
                </a:solidFill>
              </a:rPr>
              <a:t>-tech-support</a:t>
            </a:r>
            <a:r>
              <a:rPr lang="en-US" sz="2000" dirty="0" smtClean="0"/>
              <a:t> </a:t>
            </a:r>
            <a:r>
              <a:rPr lang="en-US" sz="2000" dirty="0"/>
              <a:t>where you can ask our technicians for help!</a:t>
            </a:r>
          </a:p>
        </p:txBody>
      </p:sp>
      <p:sp>
        <p:nvSpPr>
          <p:cNvPr id="6" name="Text Placeholder 5"/>
          <p:cNvSpPr>
            <a:spLocks noGrp="1"/>
          </p:cNvSpPr>
          <p:nvPr>
            <p:ph type="body" sz="quarter" idx="12"/>
          </p:nvPr>
        </p:nvSpPr>
        <p:spPr>
          <a:xfrm>
            <a:off x="4615658" y="955570"/>
            <a:ext cx="992579" cy="840230"/>
          </a:xfrm>
        </p:spPr>
        <p:txBody>
          <a:bodyPr/>
          <a:lstStyle/>
          <a:p>
            <a:r>
              <a:rPr lang="it-IT" sz="5400" dirty="0" smtClean="0"/>
              <a:t>#2</a:t>
            </a:r>
            <a:endParaRPr lang="en-US" sz="5400" dirty="0"/>
          </a:p>
        </p:txBody>
      </p:sp>
      <p:pic>
        <p:nvPicPr>
          <p:cNvPr id="2" name="Picture 1"/>
          <p:cNvPicPr>
            <a:picLocks noChangeAspect="1"/>
          </p:cNvPicPr>
          <p:nvPr/>
        </p:nvPicPr>
        <p:blipFill>
          <a:blip r:embed="rId3"/>
          <a:stretch>
            <a:fillRect/>
          </a:stretch>
        </p:blipFill>
        <p:spPr>
          <a:xfrm>
            <a:off x="1" y="1665681"/>
            <a:ext cx="4377748" cy="5192319"/>
          </a:xfrm>
          <a:prstGeom prst="rect">
            <a:avLst/>
          </a:prstGeom>
          <a:ln>
            <a:noFill/>
          </a:ln>
          <a:effectLst>
            <a:outerShdw blurRad="292100" dist="139700" dir="2700000" algn="tl" rotWithShape="0">
              <a:srgbClr val="333333">
                <a:alpha val="65000"/>
              </a:srgbClr>
            </a:outerShdw>
          </a:effectLst>
        </p:spPr>
      </p:pic>
      <p:sp>
        <p:nvSpPr>
          <p:cNvPr id="9" name="Oval 8"/>
          <p:cNvSpPr/>
          <p:nvPr/>
        </p:nvSpPr>
        <p:spPr>
          <a:xfrm>
            <a:off x="544850" y="2165185"/>
            <a:ext cx="758052" cy="3221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7661061" y="2173775"/>
            <a:ext cx="4530939" cy="4684225"/>
          </a:xfrm>
          <a:prstGeom prst="rect">
            <a:avLst/>
          </a:prstGeom>
          <a:ln>
            <a:noFill/>
          </a:ln>
          <a:effectLst>
            <a:outerShdw blurRad="292100" dist="139700" dir="2700000" algn="tl" rotWithShape="0">
              <a:srgbClr val="333333">
                <a:alpha val="65000"/>
              </a:srgbClr>
            </a:outerShdw>
          </a:effectLst>
        </p:spPr>
      </p:pic>
      <p:cxnSp>
        <p:nvCxnSpPr>
          <p:cNvPr id="12" name="Straight Arrow Connector 11"/>
          <p:cNvCxnSpPr/>
          <p:nvPr/>
        </p:nvCxnSpPr>
        <p:spPr>
          <a:xfrm>
            <a:off x="1340804" y="2454193"/>
            <a:ext cx="6230238" cy="701198"/>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4484089" y="3694600"/>
            <a:ext cx="3086953" cy="102296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77275" y="1296349"/>
            <a:ext cx="3422540" cy="369332"/>
          </a:xfrm>
          <a:prstGeom prst="rect">
            <a:avLst/>
          </a:prstGeom>
        </p:spPr>
        <p:txBody>
          <a:bodyPr wrap="none">
            <a:spAutoFit/>
          </a:bodyPr>
          <a:lstStyle/>
          <a:p>
            <a:r>
              <a:rPr lang="en-US" dirty="0">
                <a:hlinkClick r:id="rId6"/>
              </a:rPr>
              <a:t>https://github.com/icub-tech-iit</a:t>
            </a:r>
            <a:endParaRPr lang="en-US" dirty="0"/>
          </a:p>
        </p:txBody>
      </p:sp>
    </p:spTree>
    <p:extLst>
      <p:ext uri="{BB962C8B-B14F-4D97-AF65-F5344CB8AC3E}">
        <p14:creationId xmlns:p14="http://schemas.microsoft.com/office/powerpoint/2010/main" val="1693753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11" name="Text Placeholder 10"/>
          <p:cNvSpPr>
            <a:spLocks noGrp="1"/>
          </p:cNvSpPr>
          <p:nvPr>
            <p:ph type="body" sz="quarter" idx="11"/>
          </p:nvPr>
        </p:nvSpPr>
        <p:spPr>
          <a:xfrm>
            <a:off x="6096000" y="1760850"/>
            <a:ext cx="6096000" cy="3336298"/>
          </a:xfrm>
        </p:spPr>
        <p:txBody>
          <a:bodyPr/>
          <a:lstStyle/>
          <a:p>
            <a:r>
              <a:rPr lang="en-US" dirty="0" smtClean="0"/>
              <a:t>UNDERSTAND</a:t>
            </a:r>
            <a:endParaRPr lang="en-US" dirty="0"/>
          </a:p>
          <a:p>
            <a:pPr lvl="4"/>
            <a:r>
              <a:rPr lang="en-US" dirty="0"/>
              <a:t>It's not enough to just fix...</a:t>
            </a:r>
            <a:endParaRPr lang="en-US" dirty="0" smtClean="0"/>
          </a:p>
          <a:p>
            <a:r>
              <a:rPr lang="en-US" dirty="0" smtClean="0"/>
              <a:t>FIX</a:t>
            </a:r>
          </a:p>
          <a:p>
            <a:pPr lvl="4"/>
            <a:r>
              <a:rPr lang="en-US" dirty="0"/>
              <a:t>We want our little robot to be fit all the time!</a:t>
            </a:r>
            <a:endParaRPr lang="en-US" dirty="0" smtClean="0"/>
          </a:p>
          <a:p>
            <a:r>
              <a:rPr lang="en-US" dirty="0" smtClean="0"/>
              <a:t>PREVENT</a:t>
            </a:r>
            <a:endParaRPr lang="en-US" dirty="0"/>
          </a:p>
          <a:p>
            <a:pPr lvl="4"/>
            <a:r>
              <a:rPr lang="en-US" dirty="0"/>
              <a:t>Continuously improve the system to avoid future issues</a:t>
            </a:r>
          </a:p>
        </p:txBody>
      </p:sp>
      <p:sp>
        <p:nvSpPr>
          <p:cNvPr id="21" name="Slide Number Placeholder 20"/>
          <p:cNvSpPr>
            <a:spLocks noGrp="1"/>
          </p:cNvSpPr>
          <p:nvPr>
            <p:ph type="sldNum" sz="quarter" idx="4"/>
          </p:nvPr>
        </p:nvSpPr>
        <p:spPr/>
        <p:txBody>
          <a:bodyPr/>
          <a:lstStyle/>
          <a:p>
            <a:fld id="{4997E989-D798-4C62-8E93-3D2D613C2488}" type="slidenum">
              <a:rPr lang="en-US" smtClean="0"/>
              <a:pPr/>
              <a:t>19</a:t>
            </a:fld>
            <a:endParaRPr lang="en-US" dirty="0"/>
          </a:p>
        </p:txBody>
      </p:sp>
    </p:spTree>
    <p:extLst>
      <p:ext uri="{BB962C8B-B14F-4D97-AF65-F5344CB8AC3E}">
        <p14:creationId xmlns:p14="http://schemas.microsoft.com/office/powerpoint/2010/main" val="202744463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704749" y="4158216"/>
            <a:ext cx="1935211" cy="1989167"/>
          </a:xfrm>
          <a:prstGeom prst="rect">
            <a:avLst/>
          </a:prstGeom>
        </p:spPr>
      </p:pic>
      <p:sp>
        <p:nvSpPr>
          <p:cNvPr id="4" name="Content Placeholder 3"/>
          <p:cNvSpPr>
            <a:spLocks noGrp="1"/>
          </p:cNvSpPr>
          <p:nvPr>
            <p:ph idx="1"/>
          </p:nvPr>
        </p:nvSpPr>
        <p:spPr/>
        <p:txBody>
          <a:bodyPr/>
          <a:lstStyle/>
          <a:p>
            <a:r>
              <a:rPr lang="it-IT" smtClean="0"/>
              <a:t>About us</a:t>
            </a:r>
            <a:endParaRPr lang="it-IT" dirty="0" smtClean="0"/>
          </a:p>
        </p:txBody>
      </p:sp>
      <p:sp>
        <p:nvSpPr>
          <p:cNvPr id="6" name="Content Placeholder 5"/>
          <p:cNvSpPr>
            <a:spLocks noGrp="1"/>
          </p:cNvSpPr>
          <p:nvPr>
            <p:ph idx="14"/>
          </p:nvPr>
        </p:nvSpPr>
        <p:spPr/>
        <p:txBody>
          <a:bodyPr/>
          <a:lstStyle/>
          <a:p>
            <a:r>
              <a:rPr lang="it-IT" smtClean="0"/>
              <a:t>Activities and tools</a:t>
            </a:r>
            <a:endParaRPr lang="it-IT" dirty="0" smtClean="0"/>
          </a:p>
        </p:txBody>
      </p:sp>
      <p:sp>
        <p:nvSpPr>
          <p:cNvPr id="7" name="Content Placeholder 6"/>
          <p:cNvSpPr>
            <a:spLocks noGrp="1"/>
          </p:cNvSpPr>
          <p:nvPr>
            <p:ph idx="15"/>
          </p:nvPr>
        </p:nvSpPr>
        <p:spPr/>
        <p:txBody>
          <a:bodyPr/>
          <a:lstStyle/>
          <a:p>
            <a:r>
              <a:rPr lang="it-IT" smtClean="0"/>
              <a:t>Examples</a:t>
            </a:r>
            <a:endParaRPr lang="it-IT" dirty="0" smtClean="0"/>
          </a:p>
        </p:txBody>
      </p:sp>
      <p:sp>
        <p:nvSpPr>
          <p:cNvPr id="8" name="Content Placeholder 7"/>
          <p:cNvSpPr>
            <a:spLocks noGrp="1"/>
          </p:cNvSpPr>
          <p:nvPr>
            <p:ph idx="16"/>
          </p:nvPr>
        </p:nvSpPr>
        <p:spPr/>
        <p:txBody>
          <a:bodyPr/>
          <a:lstStyle/>
          <a:p>
            <a:r>
              <a:rPr lang="it-IT" smtClean="0"/>
              <a:t>Resources</a:t>
            </a:r>
            <a:endParaRPr lang="it-IT" dirty="0" smtClean="0"/>
          </a:p>
        </p:txBody>
      </p:sp>
      <p:sp>
        <p:nvSpPr>
          <p:cNvPr id="9" name="Content Placeholder 8"/>
          <p:cNvSpPr>
            <a:spLocks noGrp="1"/>
          </p:cNvSpPr>
          <p:nvPr>
            <p:ph idx="17"/>
          </p:nvPr>
        </p:nvSpPr>
        <p:spPr/>
        <p:txBody>
          <a:bodyPr/>
          <a:lstStyle/>
          <a:p>
            <a:r>
              <a:rPr lang="it-IT" smtClean="0"/>
              <a:t>Conclusions</a:t>
            </a:r>
            <a:endParaRPr lang="it-IT" dirty="0" smtClean="0"/>
          </a:p>
        </p:txBody>
      </p:sp>
      <p:sp>
        <p:nvSpPr>
          <p:cNvPr id="5" name="Text Placeholder 4"/>
          <p:cNvSpPr>
            <a:spLocks noGrp="1"/>
          </p:cNvSpPr>
          <p:nvPr>
            <p:ph type="body" sz="quarter" idx="13"/>
          </p:nvPr>
        </p:nvSpPr>
        <p:spPr/>
        <p:txBody>
          <a:bodyPr/>
          <a:lstStyle/>
          <a:p>
            <a:r>
              <a:rPr lang="it-IT" smtClean="0"/>
              <a:t>Course outline</a:t>
            </a:r>
            <a:endParaRPr lang="en-US" dirty="0"/>
          </a:p>
        </p:txBody>
      </p:sp>
      <p:sp>
        <p:nvSpPr>
          <p:cNvPr id="10" name="Content Placeholder 9"/>
          <p:cNvSpPr>
            <a:spLocks noGrp="1"/>
          </p:cNvSpPr>
          <p:nvPr>
            <p:ph idx="18"/>
          </p:nvPr>
        </p:nvSpPr>
        <p:spPr/>
        <p:txBody>
          <a:bodyPr/>
          <a:lstStyle/>
          <a:p>
            <a:r>
              <a:rPr lang="it-IT" smtClean="0"/>
              <a:t>1</a:t>
            </a:r>
            <a:endParaRPr lang="en-US" dirty="0"/>
          </a:p>
        </p:txBody>
      </p:sp>
      <p:sp>
        <p:nvSpPr>
          <p:cNvPr id="11" name="Content Placeholder 10"/>
          <p:cNvSpPr>
            <a:spLocks noGrp="1"/>
          </p:cNvSpPr>
          <p:nvPr>
            <p:ph idx="19"/>
          </p:nvPr>
        </p:nvSpPr>
        <p:spPr/>
        <p:txBody>
          <a:bodyPr/>
          <a:lstStyle/>
          <a:p>
            <a:r>
              <a:rPr lang="it-IT" smtClean="0"/>
              <a:t>2</a:t>
            </a:r>
            <a:endParaRPr lang="en-US" dirty="0"/>
          </a:p>
        </p:txBody>
      </p:sp>
      <p:sp>
        <p:nvSpPr>
          <p:cNvPr id="12" name="Content Placeholder 11"/>
          <p:cNvSpPr>
            <a:spLocks noGrp="1"/>
          </p:cNvSpPr>
          <p:nvPr>
            <p:ph idx="20"/>
          </p:nvPr>
        </p:nvSpPr>
        <p:spPr/>
        <p:txBody>
          <a:bodyPr/>
          <a:lstStyle/>
          <a:p>
            <a:r>
              <a:rPr lang="it-IT" smtClean="0"/>
              <a:t>3</a:t>
            </a:r>
            <a:endParaRPr lang="en-US" dirty="0"/>
          </a:p>
        </p:txBody>
      </p:sp>
      <p:sp>
        <p:nvSpPr>
          <p:cNvPr id="13" name="Content Placeholder 12"/>
          <p:cNvSpPr>
            <a:spLocks noGrp="1"/>
          </p:cNvSpPr>
          <p:nvPr>
            <p:ph idx="21"/>
          </p:nvPr>
        </p:nvSpPr>
        <p:spPr/>
        <p:txBody>
          <a:bodyPr/>
          <a:lstStyle/>
          <a:p>
            <a:r>
              <a:rPr lang="it-IT" smtClean="0"/>
              <a:t>4</a:t>
            </a:r>
            <a:endParaRPr lang="en-US" dirty="0"/>
          </a:p>
        </p:txBody>
      </p:sp>
      <p:sp>
        <p:nvSpPr>
          <p:cNvPr id="14" name="Content Placeholder 13"/>
          <p:cNvSpPr>
            <a:spLocks noGrp="1"/>
          </p:cNvSpPr>
          <p:nvPr>
            <p:ph idx="22"/>
          </p:nvPr>
        </p:nvSpPr>
        <p:spPr/>
        <p:txBody>
          <a:bodyPr/>
          <a:lstStyle/>
          <a:p>
            <a:r>
              <a:rPr lang="it-IT" smtClean="0"/>
              <a:t>5</a:t>
            </a:r>
            <a:endParaRPr lang="en-US"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19702" y="4420307"/>
            <a:ext cx="1075351" cy="1075351"/>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482799" y="4158216"/>
            <a:ext cx="1596874" cy="1602810"/>
          </a:xfrm>
          <a:prstGeom prst="rect">
            <a:avLst/>
          </a:prstGeom>
        </p:spPr>
      </p:pic>
      <p:pic>
        <p:nvPicPr>
          <p:cNvPr id="18" name="Picture 17"/>
          <p:cNvPicPr>
            <a:picLocks noChangeAspect="1"/>
          </p:cNvPicPr>
          <p:nvPr/>
        </p:nvPicPr>
        <p:blipFill rotWithShape="1">
          <a:blip r:embed="rId6" cstate="screen">
            <a:extLst>
              <a:ext uri="{28A0092B-C50C-407E-A947-70E740481C1C}">
                <a14:useLocalDpi xmlns:a14="http://schemas.microsoft.com/office/drawing/2010/main" val="0"/>
              </a:ext>
            </a:extLst>
          </a:blip>
          <a:srcRect b="48031"/>
          <a:stretch/>
        </p:blipFill>
        <p:spPr>
          <a:xfrm>
            <a:off x="7395826" y="4088905"/>
            <a:ext cx="2212965" cy="575026"/>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448427" y="5002562"/>
            <a:ext cx="1053882" cy="592809"/>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788298" y="4959621"/>
            <a:ext cx="940268" cy="678690"/>
          </a:xfrm>
          <a:prstGeom prst="rect">
            <a:avLst/>
          </a:prstGeom>
        </p:spPr>
      </p:pic>
      <p:pic>
        <p:nvPicPr>
          <p:cNvPr id="28" name="Picture 2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548935" y="4088905"/>
            <a:ext cx="736702" cy="736702"/>
          </a:xfrm>
          <a:prstGeom prst="rect">
            <a:avLst/>
          </a:prstGeom>
        </p:spPr>
      </p:pic>
      <p:pic>
        <p:nvPicPr>
          <p:cNvPr id="29" name="Picture 28"/>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10548935" y="4903512"/>
            <a:ext cx="736702" cy="736702"/>
          </a:xfrm>
          <a:prstGeom prst="rect">
            <a:avLst/>
          </a:prstGeom>
        </p:spPr>
      </p:pic>
    </p:spTree>
    <p:extLst>
      <p:ext uri="{BB962C8B-B14F-4D97-AF65-F5344CB8AC3E}">
        <p14:creationId xmlns:p14="http://schemas.microsoft.com/office/powerpoint/2010/main" val="2314558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3348225"/>
            <a:ext cx="9107555" cy="1200329"/>
          </a:xfrm>
        </p:spPr>
        <p:txBody>
          <a:bodyPr/>
          <a:lstStyle/>
          <a:p>
            <a:r>
              <a:rPr lang="en-US" dirty="0" smtClean="0"/>
              <a:t>Any questions?</a:t>
            </a:r>
            <a:endParaRPr lang="en-US" dirty="0"/>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a:t>
            </a:r>
            <a:r>
              <a:rPr lang="en-US" dirty="0" smtClean="0"/>
              <a:t>YOU</a:t>
            </a:r>
            <a:endParaRPr lang="en-US" dirty="0"/>
          </a:p>
        </p:txBody>
      </p:sp>
      <p:sp>
        <p:nvSpPr>
          <p:cNvPr id="2" name="Rectangle 1"/>
          <p:cNvSpPr/>
          <p:nvPr/>
        </p:nvSpPr>
        <p:spPr>
          <a:xfrm>
            <a:off x="260580" y="6296568"/>
            <a:ext cx="1189194" cy="364812"/>
          </a:xfrm>
          <a:prstGeom prst="rect">
            <a:avLst/>
          </a:prstGeom>
          <a:solidFill>
            <a:srgbClr val="007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4" name="Text Placeholder 13"/>
          <p:cNvSpPr>
            <a:spLocks noGrp="1"/>
          </p:cNvSpPr>
          <p:nvPr>
            <p:ph type="body" sz="quarter" idx="10"/>
          </p:nvPr>
        </p:nvSpPr>
        <p:spPr>
          <a:xfrm>
            <a:off x="430639" y="2507518"/>
            <a:ext cx="4332514" cy="1255728"/>
          </a:xfrm>
        </p:spPr>
        <p:txBody>
          <a:bodyPr/>
          <a:lstStyle/>
          <a:p>
            <a:pPr algn="ctr"/>
            <a:r>
              <a:rPr lang="en-US" dirty="0" smtClean="0"/>
              <a:t>We </a:t>
            </a:r>
            <a:r>
              <a:rPr lang="en-US" dirty="0"/>
              <a:t>are </a:t>
            </a:r>
            <a:r>
              <a:rPr lang="en-US" dirty="0" smtClean="0"/>
              <a:t>a </a:t>
            </a:r>
            <a:r>
              <a:rPr lang="en-US" dirty="0">
                <a:solidFill>
                  <a:srgbClr val="92D050"/>
                </a:solidFill>
              </a:rPr>
              <a:t>multidisciplinary</a:t>
            </a:r>
            <a:r>
              <a:rPr lang="en-US" dirty="0"/>
              <a:t> team that loves to get our hands </a:t>
            </a:r>
            <a:r>
              <a:rPr lang="en-US" dirty="0" smtClean="0"/>
              <a:t>dirty and fix things!</a:t>
            </a:r>
            <a:endParaRPr lang="en-US" dirty="0"/>
          </a:p>
        </p:txBody>
      </p:sp>
      <p:sp>
        <p:nvSpPr>
          <p:cNvPr id="15" name="Text Placeholder 14"/>
          <p:cNvSpPr>
            <a:spLocks noGrp="1"/>
          </p:cNvSpPr>
          <p:nvPr>
            <p:ph type="body" sz="quarter" idx="11"/>
          </p:nvPr>
        </p:nvSpPr>
        <p:spPr>
          <a:xfrm>
            <a:off x="6096000" y="457048"/>
            <a:ext cx="5671764" cy="1015150"/>
          </a:xfrm>
        </p:spPr>
        <p:txBody>
          <a:bodyPr/>
          <a:lstStyle/>
          <a:p>
            <a:r>
              <a:rPr lang="en-US" dirty="0" smtClean="0"/>
              <a:t>Our </a:t>
            </a:r>
            <a:r>
              <a:rPr lang="en-US" dirty="0"/>
              <a:t>mission</a:t>
            </a:r>
          </a:p>
          <a:p>
            <a:pPr lvl="1"/>
            <a:r>
              <a:rPr lang="en-US" dirty="0"/>
              <a:t>Provide </a:t>
            </a:r>
            <a:r>
              <a:rPr lang="en-US" dirty="0">
                <a:solidFill>
                  <a:srgbClr val="FFFF00"/>
                </a:solidFill>
              </a:rPr>
              <a:t>support</a:t>
            </a:r>
            <a:r>
              <a:rPr lang="en-US" dirty="0"/>
              <a:t> to research lines and maintain all </a:t>
            </a:r>
            <a:r>
              <a:rPr lang="en-US" dirty="0" err="1"/>
              <a:t>iCubs</a:t>
            </a:r>
            <a:r>
              <a:rPr lang="en-US" dirty="0"/>
              <a:t> we produce in an optimal state</a:t>
            </a:r>
          </a:p>
        </p:txBody>
      </p:sp>
      <p:sp>
        <p:nvSpPr>
          <p:cNvPr id="32" name="Title 31"/>
          <p:cNvSpPr>
            <a:spLocks noGrp="1"/>
          </p:cNvSpPr>
          <p:nvPr>
            <p:ph type="title"/>
          </p:nvPr>
        </p:nvSpPr>
        <p:spPr>
          <a:xfrm>
            <a:off x="555244" y="0"/>
            <a:ext cx="4083304" cy="914096"/>
          </a:xfrm>
        </p:spPr>
        <p:txBody>
          <a:bodyPr/>
          <a:lstStyle/>
          <a:p>
            <a:r>
              <a:rPr lang="en-US" b="1" dirty="0" smtClean="0">
                <a:gradFill>
                  <a:gsLst>
                    <a:gs pos="15000">
                      <a:schemeClr val="bg1"/>
                    </a:gs>
                    <a:gs pos="47000">
                      <a:schemeClr val="bg1"/>
                    </a:gs>
                  </a:gsLst>
                  <a:lin ang="5400000" scaled="1"/>
                </a:gradFill>
              </a:rPr>
              <a:t>About us</a:t>
            </a:r>
            <a:endParaRPr lang="en-US" b="1" dirty="0">
              <a:gradFill>
                <a:gsLst>
                  <a:gs pos="15000">
                    <a:schemeClr val="bg1"/>
                  </a:gs>
                  <a:gs pos="47000">
                    <a:schemeClr val="bg1"/>
                  </a:gs>
                </a:gsLst>
                <a:lin ang="5400000" scaled="1"/>
              </a:gradFill>
            </a:endParaRPr>
          </a:p>
        </p:txBody>
      </p:sp>
      <p:sp>
        <p:nvSpPr>
          <p:cNvPr id="21" name="Text Placeholder 20"/>
          <p:cNvSpPr>
            <a:spLocks noGrp="1"/>
          </p:cNvSpPr>
          <p:nvPr>
            <p:ph type="body" sz="quarter" idx="12"/>
          </p:nvPr>
        </p:nvSpPr>
        <p:spPr>
          <a:xfrm>
            <a:off x="6096000" y="4983627"/>
            <a:ext cx="5671764" cy="1522468"/>
          </a:xfrm>
        </p:spPr>
        <p:txBody>
          <a:bodyPr/>
          <a:lstStyle/>
          <a:p>
            <a:r>
              <a:rPr lang="en-US" dirty="0"/>
              <a:t>Our </a:t>
            </a:r>
            <a:r>
              <a:rPr lang="en-US" dirty="0" smtClean="0"/>
              <a:t>expertise</a:t>
            </a:r>
          </a:p>
          <a:p>
            <a:r>
              <a:rPr lang="en-US" sz="1800" b="0" dirty="0"/>
              <a:t>Thanks to our </a:t>
            </a:r>
            <a:r>
              <a:rPr lang="en-US" sz="1800" b="0" dirty="0">
                <a:solidFill>
                  <a:srgbClr val="FFC000"/>
                </a:solidFill>
              </a:rPr>
              <a:t>experience</a:t>
            </a:r>
            <a:r>
              <a:rPr lang="en-US" sz="1800" b="0" dirty="0"/>
              <a:t> we could see with our own eyes the most common problems with </a:t>
            </a:r>
            <a:r>
              <a:rPr lang="en-US" sz="1800" b="0" dirty="0" err="1"/>
              <a:t>iCub</a:t>
            </a:r>
            <a:r>
              <a:rPr lang="en-US" sz="1800" b="0" dirty="0"/>
              <a:t>, and for this reason an extensive </a:t>
            </a:r>
            <a:r>
              <a:rPr lang="en-US" sz="1800" b="0" dirty="0">
                <a:solidFill>
                  <a:srgbClr val="FFFF00"/>
                </a:solidFill>
              </a:rPr>
              <a:t>support network </a:t>
            </a:r>
            <a:r>
              <a:rPr lang="en-US" sz="1800" b="0" dirty="0"/>
              <a:t>has been created for all models in the world.</a:t>
            </a:r>
            <a:endParaRPr lang="it-IT" sz="1800" b="0"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91145" y="4008100"/>
            <a:ext cx="2413328" cy="2407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522" y="1901546"/>
            <a:ext cx="3093478" cy="2467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302994" y="4101760"/>
            <a:ext cx="11660405" cy="625641"/>
          </a:xfrm>
        </p:spPr>
        <p:txBody>
          <a:bodyPr/>
          <a:lstStyle/>
          <a:p>
            <a:r>
              <a:rPr lang="en-US" sz="5400" dirty="0"/>
              <a:t>Before we begin, one thing to always remember....</a:t>
            </a:r>
          </a:p>
        </p:txBody>
      </p:sp>
      <p:sp>
        <p:nvSpPr>
          <p:cNvPr id="17" name="Text Placeholder 16"/>
          <p:cNvSpPr>
            <a:spLocks noGrp="1"/>
          </p:cNvSpPr>
          <p:nvPr>
            <p:ph type="body" sz="quarter" idx="12"/>
          </p:nvPr>
        </p:nvSpPr>
        <p:spPr>
          <a:xfrm>
            <a:off x="5816443" y="410566"/>
            <a:ext cx="633508" cy="1200329"/>
          </a:xfrm>
        </p:spPr>
        <p:txBody>
          <a:bodyPr/>
          <a:lstStyle/>
          <a:p>
            <a:r>
              <a:rPr lang="it-IT" dirty="0"/>
              <a:t>?</a:t>
            </a:r>
            <a:endParaRPr lang="en-US" dirty="0"/>
          </a:p>
        </p:txBody>
      </p:sp>
      <p:sp>
        <p:nvSpPr>
          <p:cNvPr id="3" name="Slide Number Placeholder 2"/>
          <p:cNvSpPr>
            <a:spLocks noGrp="1"/>
          </p:cNvSpPr>
          <p:nvPr>
            <p:ph type="sldNum" sz="quarter" idx="4294967295"/>
          </p:nvPr>
        </p:nvSpPr>
        <p:spPr>
          <a:xfrm>
            <a:off x="11760200" y="6465888"/>
            <a:ext cx="431800" cy="365125"/>
          </a:xfrm>
        </p:spPr>
        <p:txBody>
          <a:bodyPr/>
          <a:lstStyle/>
          <a:p>
            <a:fld id="{5AE1514C-5E56-4738-A1FF-4B1CFD2A3E36}" type="slidenum">
              <a:rPr lang="en-US" smtClean="0"/>
              <a:t>4</a:t>
            </a:fld>
            <a:endParaRPr lang="en-US" dirty="0"/>
          </a:p>
        </p:txBody>
      </p:sp>
    </p:spTree>
    <p:extLst>
      <p:ext uri="{BB962C8B-B14F-4D97-AF65-F5344CB8AC3E}">
        <p14:creationId xmlns:p14="http://schemas.microsoft.com/office/powerpoint/2010/main" val="4092531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281111" y="2540579"/>
            <a:ext cx="6887217" cy="535531"/>
          </a:xfrm>
        </p:spPr>
        <p:txBody>
          <a:bodyPr/>
          <a:lstStyle/>
          <a:p>
            <a:r>
              <a:rPr lang="en-US" sz="3200" dirty="0"/>
              <a:t>“If something can go wrong, it </a:t>
            </a:r>
            <a:r>
              <a:rPr lang="en-US" sz="3200" dirty="0" smtClean="0"/>
              <a:t>will”</a:t>
            </a:r>
            <a:endParaRPr lang="en-US" sz="3200" dirty="0"/>
          </a:p>
        </p:txBody>
      </p:sp>
      <p:sp>
        <p:nvSpPr>
          <p:cNvPr id="3" name="Text Placeholder 2"/>
          <p:cNvSpPr>
            <a:spLocks noGrp="1"/>
          </p:cNvSpPr>
          <p:nvPr>
            <p:ph type="body" sz="quarter" idx="14"/>
          </p:nvPr>
        </p:nvSpPr>
        <p:spPr>
          <a:xfrm>
            <a:off x="419539" y="3263394"/>
            <a:ext cx="2056610" cy="341632"/>
          </a:xfrm>
        </p:spPr>
        <p:txBody>
          <a:bodyPr/>
          <a:lstStyle/>
          <a:p>
            <a:r>
              <a:rPr lang="en-US" sz="1800" dirty="0" smtClean="0"/>
              <a:t>— Murphy’s law</a:t>
            </a:r>
            <a:endParaRPr lang="en-US" sz="18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dirty="0"/>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927" y="704751"/>
            <a:ext cx="4289272" cy="2416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Down Arrow 5"/>
          <p:cNvSpPr/>
          <p:nvPr/>
        </p:nvSpPr>
        <p:spPr>
          <a:xfrm rot="1723819">
            <a:off x="7135633" y="3278864"/>
            <a:ext cx="210221" cy="5695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055576" y="4207427"/>
            <a:ext cx="1264999" cy="6301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smtClean="0"/>
              <a:t>Why?</a:t>
            </a:r>
            <a:endParaRPr lang="en-US" dirty="0"/>
          </a:p>
        </p:txBody>
      </p:sp>
      <p:sp>
        <p:nvSpPr>
          <p:cNvPr id="10" name="Rounded Rectangle 9"/>
          <p:cNvSpPr/>
          <p:nvPr/>
        </p:nvSpPr>
        <p:spPr>
          <a:xfrm>
            <a:off x="5453385" y="4207427"/>
            <a:ext cx="1264999" cy="6301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smtClean="0"/>
              <a:t>How?</a:t>
            </a:r>
            <a:endParaRPr lang="en-US" dirty="0"/>
          </a:p>
        </p:txBody>
      </p:sp>
      <p:sp>
        <p:nvSpPr>
          <p:cNvPr id="11" name="Rounded Rectangle 10"/>
          <p:cNvSpPr/>
          <p:nvPr/>
        </p:nvSpPr>
        <p:spPr>
          <a:xfrm>
            <a:off x="6851195" y="4207427"/>
            <a:ext cx="1237192" cy="6301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smtClean="0"/>
              <a:t>What's </a:t>
            </a:r>
            <a:r>
              <a:rPr lang="it-IT" dirty="0"/>
              <a:t>broken?</a:t>
            </a:r>
            <a:endParaRPr lang="en-US" dirty="0"/>
          </a:p>
        </p:txBody>
      </p:sp>
      <p:cxnSp>
        <p:nvCxnSpPr>
          <p:cNvPr id="13" name="Straight Arrow Connector 12"/>
          <p:cNvCxnSpPr/>
          <p:nvPr/>
        </p:nvCxnSpPr>
        <p:spPr>
          <a:xfrm>
            <a:off x="6102317" y="5022332"/>
            <a:ext cx="0" cy="64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88075" y="5022332"/>
            <a:ext cx="781742" cy="725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34817" y="5093399"/>
            <a:ext cx="734974" cy="65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4531432" y="5923943"/>
            <a:ext cx="3141769" cy="4506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smtClean="0"/>
              <a:t>Understand, fix and prevent!</a:t>
            </a:r>
            <a:endParaRPr lang="en-US" dirty="0"/>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522742"/>
          </a:xfrm>
        </p:spPr>
        <p:txBody>
          <a:bodyPr/>
          <a:lstStyle/>
          <a:p>
            <a:pPr>
              <a:spcAft>
                <a:spcPts val="2400"/>
              </a:spcAft>
            </a:pPr>
            <a:r>
              <a:rPr lang="en-US" dirty="0" smtClean="0"/>
              <a:t>Mechanics</a:t>
            </a:r>
          </a:p>
          <a:p>
            <a:pPr lvl="1"/>
            <a:r>
              <a:rPr lang="en-US" dirty="0"/>
              <a:t>Among the most common problems we have the </a:t>
            </a:r>
            <a:r>
              <a:rPr lang="en-US" b="1" dirty="0"/>
              <a:t>breakage of tendons</a:t>
            </a:r>
            <a:r>
              <a:rPr lang="en-US" dirty="0"/>
              <a:t> for the movement of the joints, </a:t>
            </a:r>
            <a:r>
              <a:rPr lang="en-US" b="1" dirty="0"/>
              <a:t>DC motors </a:t>
            </a:r>
            <a:r>
              <a:rPr lang="en-US" dirty="0"/>
              <a:t>to be replaced or breakage of the </a:t>
            </a:r>
            <a:r>
              <a:rPr lang="en-US" b="1" dirty="0"/>
              <a:t>external covers</a:t>
            </a:r>
            <a:r>
              <a:rPr lang="en-US" dirty="0"/>
              <a:t>.</a:t>
            </a:r>
          </a:p>
        </p:txBody>
      </p:sp>
      <p:sp>
        <p:nvSpPr>
          <p:cNvPr id="11" name="Content Placeholder 10"/>
          <p:cNvSpPr>
            <a:spLocks noGrp="1"/>
          </p:cNvSpPr>
          <p:nvPr>
            <p:ph idx="14"/>
          </p:nvPr>
        </p:nvSpPr>
        <p:spPr>
          <a:xfrm>
            <a:off x="4168631" y="2598127"/>
            <a:ext cx="3840480" cy="2522742"/>
          </a:xfrm>
        </p:spPr>
        <p:txBody>
          <a:bodyPr/>
          <a:lstStyle/>
          <a:p>
            <a:pPr>
              <a:spcAft>
                <a:spcPts val="2400"/>
              </a:spcAft>
            </a:pPr>
            <a:r>
              <a:rPr lang="en-US" dirty="0" smtClean="0"/>
              <a:t>Electronics</a:t>
            </a:r>
            <a:endParaRPr lang="en-US" dirty="0"/>
          </a:p>
          <a:p>
            <a:pPr lvl="1"/>
            <a:r>
              <a:rPr lang="en-US" dirty="0" err="1"/>
              <a:t>iCub</a:t>
            </a:r>
            <a:r>
              <a:rPr lang="en-US" dirty="0"/>
              <a:t> uses many </a:t>
            </a:r>
            <a:r>
              <a:rPr lang="en-US" b="1" dirty="0" smtClean="0"/>
              <a:t>boards and sensors</a:t>
            </a:r>
            <a:r>
              <a:rPr lang="en-US" dirty="0" smtClean="0"/>
              <a:t> </a:t>
            </a:r>
            <a:r>
              <a:rPr lang="en-US" dirty="0"/>
              <a:t>that </a:t>
            </a:r>
            <a:r>
              <a:rPr lang="en-US" dirty="0" smtClean="0"/>
              <a:t>must coordinate </a:t>
            </a:r>
            <a:r>
              <a:rPr lang="en-US" dirty="0"/>
              <a:t>very well, and sometimes you might run into errors or </a:t>
            </a:r>
            <a:r>
              <a:rPr lang="en-US" b="1" dirty="0"/>
              <a:t>connectors</a:t>
            </a:r>
            <a:r>
              <a:rPr lang="en-US" dirty="0"/>
              <a:t> that need to be </a:t>
            </a:r>
            <a:r>
              <a:rPr lang="en-US" dirty="0" smtClean="0"/>
              <a:t>repaired.</a:t>
            </a:r>
            <a:endParaRPr lang="en-US" dirty="0"/>
          </a:p>
        </p:txBody>
      </p:sp>
      <p:sp>
        <p:nvSpPr>
          <p:cNvPr id="18" name="Content Placeholder 17"/>
          <p:cNvSpPr>
            <a:spLocks noGrp="1"/>
          </p:cNvSpPr>
          <p:nvPr>
            <p:ph idx="15"/>
          </p:nvPr>
        </p:nvSpPr>
        <p:spPr>
          <a:xfrm>
            <a:off x="8158238" y="2598127"/>
            <a:ext cx="3773077" cy="2245743"/>
          </a:xfrm>
        </p:spPr>
        <p:txBody>
          <a:bodyPr/>
          <a:lstStyle/>
          <a:p>
            <a:pPr>
              <a:spcAft>
                <a:spcPts val="2400"/>
              </a:spcAft>
            </a:pPr>
            <a:r>
              <a:rPr lang="en-US" dirty="0" smtClean="0"/>
              <a:t>Software</a:t>
            </a:r>
            <a:endParaRPr lang="en-US" dirty="0"/>
          </a:p>
          <a:p>
            <a:pPr lvl="1"/>
            <a:r>
              <a:rPr lang="en-US" b="1" dirty="0"/>
              <a:t>YARP</a:t>
            </a:r>
            <a:r>
              <a:rPr lang="en-US" dirty="0"/>
              <a:t> is the </a:t>
            </a:r>
            <a:r>
              <a:rPr lang="en-US" i="1" dirty="0"/>
              <a:t>middleware</a:t>
            </a:r>
            <a:r>
              <a:rPr lang="en-US" dirty="0"/>
              <a:t> used for testing and debugging, and ad hoc applications have been created to test the different sensors and control modes.</a:t>
            </a:r>
          </a:p>
        </p:txBody>
      </p:sp>
      <p:sp>
        <p:nvSpPr>
          <p:cNvPr id="14" name="Title 1"/>
          <p:cNvSpPr>
            <a:spLocks noGrp="1"/>
          </p:cNvSpPr>
          <p:nvPr>
            <p:ph type="title"/>
          </p:nvPr>
        </p:nvSpPr>
        <p:spPr>
          <a:xfrm>
            <a:off x="304800" y="145157"/>
            <a:ext cx="2375877" cy="867930"/>
          </a:xfrm>
        </p:spPr>
        <p:txBody>
          <a:bodyPr/>
          <a:lstStyle/>
          <a:p>
            <a:r>
              <a:rPr lang="it-IT" sz="2800" dirty="0" smtClean="0"/>
              <a:t>Activities</a:t>
            </a:r>
            <a:br>
              <a:rPr lang="it-IT" sz="2800" dirty="0" smtClean="0"/>
            </a:br>
            <a:r>
              <a:rPr lang="it-IT" sz="2800" dirty="0" smtClean="0"/>
              <a:t>and tools</a:t>
            </a:r>
            <a:endParaRPr lang="en-US" sz="2800" dirty="0"/>
          </a:p>
        </p:txBody>
      </p:sp>
      <p:sp>
        <p:nvSpPr>
          <p:cNvPr id="6" name="Text Placeholder 5"/>
          <p:cNvSpPr>
            <a:spLocks noGrp="1"/>
          </p:cNvSpPr>
          <p:nvPr>
            <p:ph type="body" sz="quarter" idx="16"/>
          </p:nvPr>
        </p:nvSpPr>
        <p:spPr>
          <a:xfrm>
            <a:off x="2879002" y="397481"/>
            <a:ext cx="9084398" cy="424732"/>
          </a:xfrm>
        </p:spPr>
        <p:txBody>
          <a:bodyPr/>
          <a:lstStyle/>
          <a:p>
            <a:r>
              <a:rPr lang="en-US" dirty="0" smtClean="0"/>
              <a:t>Mechanics</a:t>
            </a:r>
            <a:r>
              <a:rPr lang="en-US" dirty="0"/>
              <a:t>, electronics or even the control </a:t>
            </a:r>
            <a:r>
              <a:rPr lang="en-US" dirty="0" smtClean="0"/>
              <a:t>software</a:t>
            </a:r>
            <a:endParaRPr lang="en-US" dirty="0"/>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6</a:t>
            </a:fld>
            <a:endParaRPr lang="en-US"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26696" y="5256434"/>
            <a:ext cx="2132021" cy="1601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0" y="5256435"/>
            <a:ext cx="2136250" cy="1601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39730" y="5117963"/>
            <a:ext cx="1395111" cy="1704605"/>
          </a:xfrm>
          <a:prstGeom prst="rect">
            <a:avLst/>
          </a:prstGeom>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val="0"/>
              </a:ext>
            </a:extLst>
          </a:blip>
          <a:srcRect l="31287" t="24685" r="22135" b="6752"/>
          <a:stretch/>
        </p:blipFill>
        <p:spPr>
          <a:xfrm>
            <a:off x="4617263" y="5250866"/>
            <a:ext cx="1656521" cy="1460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Arrow Connector 7"/>
          <p:cNvCxnSpPr/>
          <p:nvPr/>
        </p:nvCxnSpPr>
        <p:spPr>
          <a:xfrm>
            <a:off x="6353422" y="5981126"/>
            <a:ext cx="3885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431074" y="5232567"/>
            <a:ext cx="1294805" cy="748559"/>
          </a:xfrm>
          <a:prstGeom prst="rect">
            <a:avLst/>
          </a:prstGeom>
        </p:spPr>
      </p:pic>
      <p:pic>
        <p:nvPicPr>
          <p:cNvPr id="16" name="Picture 15"/>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754797" y="6140615"/>
            <a:ext cx="717385" cy="717385"/>
          </a:xfrm>
          <a:prstGeom prst="rect">
            <a:avLst/>
          </a:prstGeom>
        </p:spPr>
      </p:pic>
      <p:pic>
        <p:nvPicPr>
          <p:cNvPr id="17" name="Picture 16"/>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796681" y="6181967"/>
            <a:ext cx="563593" cy="633501"/>
          </a:xfrm>
          <a:prstGeom prst="rect">
            <a:avLst/>
          </a:prstGeom>
        </p:spPr>
      </p:pic>
      <p:pic>
        <p:nvPicPr>
          <p:cNvPr id="19" name="Picture 18"/>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10684773" y="6181968"/>
            <a:ext cx="606744" cy="606744"/>
          </a:xfrm>
          <a:prstGeom prst="rect">
            <a:avLst/>
          </a:prstGeom>
        </p:spPr>
      </p:pic>
    </p:spTree>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23323" y="186061"/>
            <a:ext cx="4376615" cy="821250"/>
          </a:xfrm>
        </p:spPr>
        <p:txBody>
          <a:bodyPr/>
          <a:lstStyle/>
          <a:p>
            <a:r>
              <a:rPr lang="en-US" dirty="0" smtClean="0"/>
              <a:t>TOOLS </a:t>
            </a:r>
            <a:endParaRPr lang="en-US" dirty="0"/>
          </a:p>
          <a:p>
            <a:pPr lvl="1"/>
            <a:r>
              <a:rPr lang="en-US" dirty="0"/>
              <a:t>There are some very useful tools to have for proper </a:t>
            </a:r>
            <a:r>
              <a:rPr lang="en-US" dirty="0" smtClean="0"/>
              <a:t>maintenance</a:t>
            </a:r>
            <a:endParaRPr lang="en-US" dirty="0"/>
          </a:p>
        </p:txBody>
      </p:sp>
      <p:sp>
        <p:nvSpPr>
          <p:cNvPr id="11" name="Text Placeholder 10"/>
          <p:cNvSpPr>
            <a:spLocks noGrp="1"/>
          </p:cNvSpPr>
          <p:nvPr>
            <p:ph type="body" sz="quarter" idx="11"/>
          </p:nvPr>
        </p:nvSpPr>
        <p:spPr>
          <a:xfrm>
            <a:off x="303896" y="5923079"/>
            <a:ext cx="11658600" cy="757130"/>
          </a:xfrm>
        </p:spPr>
        <p:txBody>
          <a:bodyPr/>
          <a:lstStyle/>
          <a:p>
            <a:r>
              <a:rPr lang="en-US" dirty="0"/>
              <a:t>In general, the problems can be very different from each other, so it may be the case to have more kits </a:t>
            </a:r>
            <a:r>
              <a:rPr lang="en-US" dirty="0" smtClean="0"/>
              <a:t>available…</a:t>
            </a:r>
            <a:endParaRPr lang="en-US" dirty="0"/>
          </a:p>
        </p:txBody>
      </p:sp>
      <p:sp>
        <p:nvSpPr>
          <p:cNvPr id="12" name="Text Placeholder 11"/>
          <p:cNvSpPr>
            <a:spLocks noGrp="1"/>
          </p:cNvSpPr>
          <p:nvPr>
            <p:ph type="body" sz="quarter" idx="12"/>
          </p:nvPr>
        </p:nvSpPr>
        <p:spPr/>
        <p:txBody>
          <a:bodyPr/>
          <a:lstStyle/>
          <a:p>
            <a:r>
              <a:rPr lang="en-US" dirty="0"/>
              <a:t>!</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905702" y="3539154"/>
            <a:ext cx="2082015" cy="1351958"/>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49759" y="1635448"/>
            <a:ext cx="1655943" cy="1655943"/>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420868" y="2502805"/>
            <a:ext cx="1712328" cy="1712328"/>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153874" y="2150429"/>
            <a:ext cx="1665169" cy="2219670"/>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08987" y="3500040"/>
            <a:ext cx="2561827" cy="1391072"/>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2538190" y="1654080"/>
            <a:ext cx="1449527" cy="165660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751511" y="0"/>
            <a:ext cx="1440489" cy="965015"/>
          </a:xfrm>
          <a:prstGeom prst="rect">
            <a:avLst/>
          </a:prstGeom>
        </p:spPr>
      </p:pic>
      <p:cxnSp>
        <p:nvCxnSpPr>
          <p:cNvPr id="25" name="Straight Arrow Connector 24"/>
          <p:cNvCxnSpPr/>
          <p:nvPr/>
        </p:nvCxnSpPr>
        <p:spPr>
          <a:xfrm flipH="1">
            <a:off x="10473144" y="1007311"/>
            <a:ext cx="243815" cy="308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929991" y="1369013"/>
            <a:ext cx="2297291" cy="430887"/>
          </a:xfrm>
          <a:prstGeom prst="rect">
            <a:avLst/>
          </a:prstGeom>
        </p:spPr>
        <p:txBody>
          <a:bodyPr wrap="square">
            <a:spAutoFit/>
          </a:bodyPr>
          <a:lstStyle/>
          <a:p>
            <a:pPr lvl="1"/>
            <a:r>
              <a:rPr lang="en-US" sz="1100" u="sng" dirty="0">
                <a:solidFill>
                  <a:schemeClr val="bg1"/>
                </a:solidFill>
              </a:rPr>
              <a:t>This should be used wisely and only as a last resort!</a:t>
            </a:r>
          </a:p>
        </p:txBody>
      </p:sp>
      <p:sp>
        <p:nvSpPr>
          <p:cNvPr id="27" name="Rectangle 26"/>
          <p:cNvSpPr/>
          <p:nvPr/>
        </p:nvSpPr>
        <p:spPr>
          <a:xfrm>
            <a:off x="9411636" y="1374479"/>
            <a:ext cx="1815646" cy="4308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356210" y="2134681"/>
            <a:ext cx="1282061" cy="1258589"/>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a:xfrm>
            <a:off x="10986460" y="4480820"/>
            <a:ext cx="0" cy="40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804637" y="4934468"/>
            <a:ext cx="1944069" cy="600164"/>
          </a:xfrm>
          <a:prstGeom prst="rect">
            <a:avLst/>
          </a:prstGeom>
        </p:spPr>
        <p:txBody>
          <a:bodyPr wrap="square">
            <a:spAutoFit/>
          </a:bodyPr>
          <a:lstStyle/>
          <a:p>
            <a:pPr lvl="1"/>
            <a:r>
              <a:rPr lang="en-US" sz="1100" dirty="0">
                <a:solidFill>
                  <a:schemeClr val="bg1"/>
                </a:solidFill>
              </a:rPr>
              <a:t>These can come in handy for tendons and very tight places</a:t>
            </a:r>
          </a:p>
        </p:txBody>
      </p:sp>
      <p:sp>
        <p:nvSpPr>
          <p:cNvPr id="32" name="Rectangle 31"/>
          <p:cNvSpPr/>
          <p:nvPr/>
        </p:nvSpPr>
        <p:spPr>
          <a:xfrm>
            <a:off x="10224212" y="4965559"/>
            <a:ext cx="1524494" cy="5578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97218" y="3320422"/>
            <a:ext cx="1161023" cy="307777"/>
          </a:xfrm>
          <a:prstGeom prst="rect">
            <a:avLst/>
          </a:prstGeom>
        </p:spPr>
        <p:txBody>
          <a:bodyPr wrap="none">
            <a:spAutoFit/>
          </a:bodyPr>
          <a:lstStyle/>
          <a:p>
            <a:r>
              <a:rPr lang="en-US" sz="1400" dirty="0" smtClean="0">
                <a:solidFill>
                  <a:schemeClr val="bg1"/>
                </a:solidFill>
              </a:rPr>
              <a:t>screwdrivers</a:t>
            </a:r>
            <a:endParaRPr lang="en-US" sz="1400" dirty="0"/>
          </a:p>
        </p:txBody>
      </p:sp>
      <p:sp>
        <p:nvSpPr>
          <p:cNvPr id="3" name="Rectangle 2"/>
          <p:cNvSpPr/>
          <p:nvPr/>
        </p:nvSpPr>
        <p:spPr>
          <a:xfrm>
            <a:off x="2359433" y="4883535"/>
            <a:ext cx="1174552" cy="307777"/>
          </a:xfrm>
          <a:prstGeom prst="rect">
            <a:avLst/>
          </a:prstGeom>
        </p:spPr>
        <p:txBody>
          <a:bodyPr wrap="none">
            <a:spAutoFit/>
          </a:bodyPr>
          <a:lstStyle/>
          <a:p>
            <a:r>
              <a:rPr lang="en-US" sz="1400" dirty="0">
                <a:solidFill>
                  <a:schemeClr val="bg1"/>
                </a:solidFill>
              </a:rPr>
              <a:t>wire stripper</a:t>
            </a:r>
          </a:p>
        </p:txBody>
      </p:sp>
      <p:sp>
        <p:nvSpPr>
          <p:cNvPr id="24" name="Rectangle 23"/>
          <p:cNvSpPr/>
          <p:nvPr/>
        </p:nvSpPr>
        <p:spPr>
          <a:xfrm>
            <a:off x="2870720" y="1326371"/>
            <a:ext cx="790601" cy="307777"/>
          </a:xfrm>
          <a:prstGeom prst="rect">
            <a:avLst/>
          </a:prstGeom>
        </p:spPr>
        <p:txBody>
          <a:bodyPr wrap="none">
            <a:spAutoFit/>
          </a:bodyPr>
          <a:lstStyle/>
          <a:p>
            <a:r>
              <a:rPr lang="en-US" sz="1400" smtClean="0">
                <a:solidFill>
                  <a:schemeClr val="bg1"/>
                </a:solidFill>
              </a:rPr>
              <a:t>crimper</a:t>
            </a:r>
            <a:endParaRPr lang="en-US" sz="1400" dirty="0">
              <a:solidFill>
                <a:schemeClr val="bg1"/>
              </a:solidFill>
            </a:endParaRPr>
          </a:p>
        </p:txBody>
      </p:sp>
      <p:sp>
        <p:nvSpPr>
          <p:cNvPr id="4" name="Rectangle 3"/>
          <p:cNvSpPr/>
          <p:nvPr/>
        </p:nvSpPr>
        <p:spPr>
          <a:xfrm>
            <a:off x="4490182" y="4295803"/>
            <a:ext cx="1643014" cy="307777"/>
          </a:xfrm>
          <a:prstGeom prst="rect">
            <a:avLst/>
          </a:prstGeom>
        </p:spPr>
        <p:txBody>
          <a:bodyPr wrap="none">
            <a:spAutoFit/>
          </a:bodyPr>
          <a:lstStyle/>
          <a:p>
            <a:r>
              <a:rPr lang="en-US" sz="1400" dirty="0" smtClean="0">
                <a:solidFill>
                  <a:schemeClr val="bg1"/>
                </a:solidFill>
              </a:rPr>
              <a:t>Metrical </a:t>
            </a:r>
            <a:r>
              <a:rPr lang="en-US" sz="1400" dirty="0" err="1" smtClean="0">
                <a:solidFill>
                  <a:schemeClr val="bg1"/>
                </a:solidFill>
              </a:rPr>
              <a:t>allen</a:t>
            </a:r>
            <a:r>
              <a:rPr lang="en-US" sz="1400" dirty="0" smtClean="0">
                <a:solidFill>
                  <a:schemeClr val="bg1"/>
                </a:solidFill>
              </a:rPr>
              <a:t> </a:t>
            </a:r>
            <a:r>
              <a:rPr lang="en-US" sz="1400" dirty="0">
                <a:solidFill>
                  <a:schemeClr val="bg1"/>
                </a:solidFill>
              </a:rPr>
              <a:t>keys</a:t>
            </a:r>
          </a:p>
        </p:txBody>
      </p:sp>
      <p:sp>
        <p:nvSpPr>
          <p:cNvPr id="5" name="Rectangle 4"/>
          <p:cNvSpPr/>
          <p:nvPr/>
        </p:nvSpPr>
        <p:spPr>
          <a:xfrm>
            <a:off x="7053712" y="4883535"/>
            <a:ext cx="1887055" cy="369332"/>
          </a:xfrm>
          <a:prstGeom prst="rect">
            <a:avLst/>
          </a:prstGeom>
        </p:spPr>
        <p:txBody>
          <a:bodyPr wrap="none">
            <a:spAutoFit/>
          </a:bodyPr>
          <a:lstStyle/>
          <a:p>
            <a:r>
              <a:rPr lang="en-US" dirty="0">
                <a:solidFill>
                  <a:schemeClr val="bg1"/>
                </a:solidFill>
              </a:rPr>
              <a:t>soldering station</a:t>
            </a:r>
          </a:p>
        </p:txBody>
      </p:sp>
      <p:sp>
        <p:nvSpPr>
          <p:cNvPr id="6" name="Rectangle 5"/>
          <p:cNvSpPr/>
          <p:nvPr/>
        </p:nvSpPr>
        <p:spPr>
          <a:xfrm>
            <a:off x="7356210" y="1819097"/>
            <a:ext cx="1691169" cy="307777"/>
          </a:xfrm>
          <a:prstGeom prst="rect">
            <a:avLst/>
          </a:prstGeom>
        </p:spPr>
        <p:txBody>
          <a:bodyPr wrap="none">
            <a:spAutoFit/>
          </a:bodyPr>
          <a:lstStyle/>
          <a:p>
            <a:r>
              <a:rPr lang="en-US" sz="1400" dirty="0">
                <a:solidFill>
                  <a:schemeClr val="bg1"/>
                </a:solidFill>
              </a:rPr>
              <a:t>magnifying glasses</a:t>
            </a:r>
          </a:p>
        </p:txBody>
      </p:sp>
      <p:sp>
        <p:nvSpPr>
          <p:cNvPr id="7" name="Rectangle 6"/>
          <p:cNvSpPr/>
          <p:nvPr/>
        </p:nvSpPr>
        <p:spPr>
          <a:xfrm>
            <a:off x="10473144" y="4184624"/>
            <a:ext cx="1026628" cy="276999"/>
          </a:xfrm>
          <a:prstGeom prst="rect">
            <a:avLst/>
          </a:prstGeom>
        </p:spPr>
        <p:txBody>
          <a:bodyPr wrap="none">
            <a:spAutoFit/>
          </a:bodyPr>
          <a:lstStyle/>
          <a:p>
            <a:r>
              <a:rPr lang="en-US" sz="1200" dirty="0">
                <a:solidFill>
                  <a:schemeClr val="bg1"/>
                </a:solidFill>
              </a:rPr>
              <a:t>dentist tools</a:t>
            </a:r>
          </a:p>
        </p:txBody>
      </p:sp>
    </p:spTree>
    <p:extLst>
      <p:ext uri="{BB962C8B-B14F-4D97-AF65-F5344CB8AC3E}">
        <p14:creationId xmlns:p14="http://schemas.microsoft.com/office/powerpoint/2010/main" val="3937079039"/>
      </p:ext>
    </p:extLst>
  </p:cSld>
  <p:clrMapOvr>
    <a:masterClrMapping/>
  </p:clrMapOvr>
  <p:transition spd="slow">
    <p:push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2991" y="2642707"/>
            <a:ext cx="11660405" cy="545797"/>
          </a:xfrm>
        </p:spPr>
        <p:txBody>
          <a:bodyPr/>
          <a:lstStyle/>
          <a:p>
            <a:r>
              <a:rPr lang="en-US" sz="3200" b="0" dirty="0" smtClean="0">
                <a:solidFill>
                  <a:schemeClr val="bg1"/>
                </a:solidFill>
              </a:rPr>
              <a:t>How do I locate the motor in which the cable broke?</a:t>
            </a:r>
            <a:endParaRPr lang="en-US" sz="3200" b="0" dirty="0">
              <a:solidFill>
                <a:schemeClr val="bg1"/>
              </a:solidFill>
            </a:endParaRPr>
          </a:p>
        </p:txBody>
      </p:sp>
      <p:sp>
        <p:nvSpPr>
          <p:cNvPr id="11" name="Text Placeholder 10"/>
          <p:cNvSpPr>
            <a:spLocks noGrp="1"/>
          </p:cNvSpPr>
          <p:nvPr>
            <p:ph type="body" sz="quarter" idx="11"/>
          </p:nvPr>
        </p:nvSpPr>
        <p:spPr>
          <a:xfrm>
            <a:off x="174706" y="664839"/>
            <a:ext cx="3837135" cy="1089529"/>
          </a:xfrm>
        </p:spPr>
        <p:txBody>
          <a:bodyPr/>
          <a:lstStyle/>
          <a:p>
            <a:r>
              <a:rPr lang="en-US" sz="1800" b="1" dirty="0"/>
              <a:t>We will proceed by showing you how to re-cable both Index distal </a:t>
            </a:r>
            <a:r>
              <a:rPr lang="en-US" sz="1800" b="1" dirty="0" smtClean="0"/>
              <a:t>from </a:t>
            </a:r>
            <a:r>
              <a:rPr lang="en-US" sz="1800" b="1" dirty="0"/>
              <a:t>the LEFT f</a:t>
            </a:r>
            <a:r>
              <a:rPr lang="en-US" sz="1800" b="1" dirty="0" smtClean="0"/>
              <a:t>orearm</a:t>
            </a:r>
            <a:endParaRPr lang="en-US" sz="1800" b="1" dirty="0"/>
          </a:p>
        </p:txBody>
      </p:sp>
      <p:sp>
        <p:nvSpPr>
          <p:cNvPr id="12" name="Text Placeholder 11"/>
          <p:cNvSpPr>
            <a:spLocks noGrp="1"/>
          </p:cNvSpPr>
          <p:nvPr>
            <p:ph type="body" sz="quarter" idx="12"/>
          </p:nvPr>
        </p:nvSpPr>
        <p:spPr>
          <a:xfrm>
            <a:off x="4734125" y="0"/>
            <a:ext cx="2798138" cy="1660968"/>
          </a:xfrm>
        </p:spPr>
        <p:txBody>
          <a:bodyPr/>
          <a:lstStyle/>
          <a:p>
            <a:r>
              <a:rPr lang="en-US" sz="4000" dirty="0" smtClean="0"/>
              <a:t>Ex. #1</a:t>
            </a:r>
          </a:p>
          <a:p>
            <a:r>
              <a:rPr lang="it-IT" sz="3200" dirty="0" smtClean="0"/>
              <a:t>Index distal</a:t>
            </a:r>
            <a:br>
              <a:rPr lang="it-IT" sz="3200" dirty="0" smtClean="0"/>
            </a:br>
            <a:r>
              <a:rPr lang="it-IT" sz="3200" dirty="0" smtClean="0"/>
              <a:t>tendon broke</a:t>
            </a:r>
            <a:endParaRPr lang="en-US" sz="3200"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456377" y="0"/>
            <a:ext cx="1735623" cy="245804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1" y="3478801"/>
            <a:ext cx="6133195" cy="3379199"/>
          </a:xfrm>
          <a:prstGeom prst="rect">
            <a:avLst/>
          </a:prstGeom>
        </p:spPr>
      </p:pic>
      <p:sp>
        <p:nvSpPr>
          <p:cNvPr id="4" name="Rectangle 3"/>
          <p:cNvSpPr/>
          <p:nvPr/>
        </p:nvSpPr>
        <p:spPr>
          <a:xfrm>
            <a:off x="542544" y="621792"/>
            <a:ext cx="3139440" cy="11325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7195" y="6673334"/>
            <a:ext cx="6096000" cy="184666"/>
          </a:xfrm>
          <a:prstGeom prst="rect">
            <a:avLst/>
          </a:prstGeom>
        </p:spPr>
        <p:txBody>
          <a:bodyPr>
            <a:spAutoFit/>
          </a:bodyPr>
          <a:lstStyle/>
          <a:p>
            <a:r>
              <a:rPr lang="en-US" sz="600" dirty="0">
                <a:solidFill>
                  <a:srgbClr val="FF0000"/>
                </a:solidFill>
              </a:rPr>
              <a:t>https://icub-tech-iit.github.io/documentation/icub_tendons/lower_arm_V2/#index-or-middle</a:t>
            </a:r>
          </a:p>
        </p:txBody>
      </p:sp>
      <p:sp>
        <p:nvSpPr>
          <p:cNvPr id="6" name="Rectangle 5"/>
          <p:cNvSpPr/>
          <p:nvPr/>
        </p:nvSpPr>
        <p:spPr>
          <a:xfrm>
            <a:off x="3335688" y="6488668"/>
            <a:ext cx="2273251" cy="369332"/>
          </a:xfrm>
          <a:prstGeom prst="rect">
            <a:avLst/>
          </a:prstGeom>
        </p:spPr>
        <p:txBody>
          <a:bodyPr wrap="none">
            <a:spAutoFit/>
          </a:bodyPr>
          <a:lstStyle/>
          <a:p>
            <a:r>
              <a:rPr lang="en-US" b="1" dirty="0" smtClean="0">
                <a:solidFill>
                  <a:srgbClr val="FF0000"/>
                </a:solidFill>
              </a:rPr>
              <a:t>DOCUMENTATION!</a:t>
            </a:r>
            <a:endParaRPr lang="en-US" dirty="0">
              <a:solidFill>
                <a:srgbClr val="FF0000"/>
              </a:solidFill>
            </a:endParaRPr>
          </a:p>
        </p:txBody>
      </p:sp>
      <p:pic>
        <p:nvPicPr>
          <p:cNvPr id="8" name="Picture 7"/>
          <p:cNvPicPr>
            <a:picLocks noChangeAspect="1"/>
          </p:cNvPicPr>
          <p:nvPr/>
        </p:nvPicPr>
        <p:blipFill rotWithShape="1">
          <a:blip r:embed="rId5" cstate="screen">
            <a:extLst>
              <a:ext uri="{28A0092B-C50C-407E-A947-70E740481C1C}">
                <a14:useLocalDpi xmlns:a14="http://schemas.microsoft.com/office/drawing/2010/main" val="0"/>
              </a:ext>
            </a:extLst>
          </a:blip>
          <a:srcRect l="1166"/>
          <a:stretch/>
        </p:blipFill>
        <p:spPr>
          <a:xfrm>
            <a:off x="6263813" y="4004468"/>
            <a:ext cx="2536900" cy="2081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p:cNvSpPr/>
          <p:nvPr/>
        </p:nvSpPr>
        <p:spPr>
          <a:xfrm>
            <a:off x="8870237" y="4004468"/>
            <a:ext cx="3230261" cy="2585323"/>
          </a:xfrm>
          <a:prstGeom prst="rect">
            <a:avLst/>
          </a:prstGeom>
        </p:spPr>
        <p:txBody>
          <a:bodyPr wrap="square">
            <a:spAutoFit/>
          </a:bodyPr>
          <a:lstStyle/>
          <a:p>
            <a:r>
              <a:rPr lang="en-US" dirty="0">
                <a:solidFill>
                  <a:schemeClr val="bg1"/>
                </a:solidFill>
              </a:rPr>
              <a:t>The </a:t>
            </a:r>
            <a:r>
              <a:rPr lang="en-US" b="1" dirty="0">
                <a:solidFill>
                  <a:schemeClr val="bg1"/>
                </a:solidFill>
              </a:rPr>
              <a:t>arrow</a:t>
            </a:r>
            <a:r>
              <a:rPr lang="en-US" dirty="0">
                <a:solidFill>
                  <a:schemeClr val="bg1"/>
                </a:solidFill>
              </a:rPr>
              <a:t> represents the </a:t>
            </a:r>
            <a:r>
              <a:rPr lang="en-US" dirty="0">
                <a:solidFill>
                  <a:srgbClr val="FFFF00"/>
                </a:solidFill>
              </a:rPr>
              <a:t>sense of rotation </a:t>
            </a:r>
            <a:r>
              <a:rPr lang="en-US" dirty="0">
                <a:solidFill>
                  <a:schemeClr val="bg1"/>
                </a:solidFill>
              </a:rPr>
              <a:t>to close the finger. It is </a:t>
            </a:r>
            <a:r>
              <a:rPr lang="en-US" dirty="0">
                <a:solidFill>
                  <a:srgbClr val="FF0000"/>
                </a:solidFill>
              </a:rPr>
              <a:t>important</a:t>
            </a:r>
            <a:r>
              <a:rPr lang="en-US" dirty="0">
                <a:solidFill>
                  <a:schemeClr val="bg1"/>
                </a:solidFill>
              </a:rPr>
              <a:t>, after the cabling, to verify that the </a:t>
            </a:r>
            <a:r>
              <a:rPr lang="en-US" u="sng" dirty="0">
                <a:solidFill>
                  <a:schemeClr val="bg1"/>
                </a:solidFill>
              </a:rPr>
              <a:t>finger closes when the motor is rotated according to the respective arrow</a:t>
            </a:r>
            <a:r>
              <a:rPr lang="en-US" dirty="0">
                <a:solidFill>
                  <a:schemeClr val="bg1"/>
                </a:solidFill>
              </a:rPr>
              <a:t>. You can rotate the motor with a flat screwdriver to do so.</a:t>
            </a:r>
          </a:p>
        </p:txBody>
      </p:sp>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l="4981" r="4981"/>
          <a:stretch>
            <a:fillRect/>
          </a:stretch>
        </p:blipFill>
        <p:spPr>
          <a:xfrm>
            <a:off x="201572" y="2689384"/>
            <a:ext cx="1099950" cy="1243897"/>
          </a:xfrm>
        </p:spPr>
      </p:pic>
      <p:sp>
        <p:nvSpPr>
          <p:cNvPr id="2" name="Slide Number Placeholder 1"/>
          <p:cNvSpPr>
            <a:spLocks noGrp="1"/>
          </p:cNvSpPr>
          <p:nvPr>
            <p:ph type="sldNum" sz="quarter" idx="4"/>
          </p:nvPr>
        </p:nvSpPr>
        <p:spPr/>
        <p:txBody>
          <a:bodyPr/>
          <a:lstStyle/>
          <a:p>
            <a:fld id="{5AE1514C-5E56-4738-A1FF-4B1CFD2A3E36}" type="slidenum">
              <a:rPr lang="en-US" smtClean="0"/>
              <a:pPr/>
              <a:t>9</a:t>
            </a:fld>
            <a:endParaRPr lang="en-US" dirty="0"/>
          </a:p>
        </p:txBody>
      </p:sp>
      <p:sp>
        <p:nvSpPr>
          <p:cNvPr id="16" name="Content Placeholder 15"/>
          <p:cNvSpPr>
            <a:spLocks noGrp="1"/>
          </p:cNvSpPr>
          <p:nvPr>
            <p:ph idx="18"/>
          </p:nvPr>
        </p:nvSpPr>
        <p:spPr>
          <a:xfrm>
            <a:off x="792761" y="302164"/>
            <a:ext cx="4558999" cy="646331"/>
          </a:xfrm>
        </p:spPr>
        <p:txBody>
          <a:bodyPr/>
          <a:lstStyle/>
          <a:p>
            <a:r>
              <a:rPr lang="it-IT" sz="4000" dirty="0" smtClean="0"/>
              <a:t>Knot creation</a:t>
            </a:r>
            <a:endParaRPr lang="en-US" sz="4000" dirty="0"/>
          </a:p>
        </p:txBody>
      </p:sp>
      <p:sp>
        <p:nvSpPr>
          <p:cNvPr id="42" name="Text Placeholder 41"/>
          <p:cNvSpPr>
            <a:spLocks noGrp="1"/>
          </p:cNvSpPr>
          <p:nvPr>
            <p:ph type="body" sz="quarter" idx="11"/>
          </p:nvPr>
        </p:nvSpPr>
        <p:spPr>
          <a:xfrm>
            <a:off x="201572" y="4271337"/>
            <a:ext cx="6158156" cy="2143675"/>
          </a:xfrm>
        </p:spPr>
        <p:txBody>
          <a:bodyPr/>
          <a:lstStyle/>
          <a:p>
            <a:r>
              <a:rPr lang="en-US" dirty="0" smtClean="0"/>
              <a:t>Small suggestion !</a:t>
            </a:r>
          </a:p>
          <a:p>
            <a:pPr lvl="2"/>
            <a:r>
              <a:rPr lang="en-US" dirty="0"/>
              <a:t>To facilitate the creation of the knot it is advisable to use pliers and a drop of glue (attack) to lock the knot.</a:t>
            </a:r>
          </a:p>
        </p:txBody>
      </p:sp>
      <p:sp>
        <p:nvSpPr>
          <p:cNvPr id="21" name="Text Placeholder 20"/>
          <p:cNvSpPr>
            <a:spLocks noGrp="1"/>
          </p:cNvSpPr>
          <p:nvPr>
            <p:ph type="body" sz="quarter" idx="19"/>
          </p:nvPr>
        </p:nvSpPr>
        <p:spPr>
          <a:xfrm>
            <a:off x="-1" y="1298131"/>
            <a:ext cx="6096000" cy="1051570"/>
          </a:xfrm>
        </p:spPr>
        <p:txBody>
          <a:bodyPr/>
          <a:lstStyle/>
          <a:p>
            <a:pPr marL="342900" indent="-342900">
              <a:buFont typeface="Arial" panose="020B0604020202020204" pitchFamily="34" charset="0"/>
              <a:buChar char="•"/>
            </a:pPr>
            <a:r>
              <a:rPr lang="en-US" sz="2000" dirty="0"/>
              <a:t>Start by cutting one piece of </a:t>
            </a:r>
            <a:r>
              <a:rPr lang="en-US" sz="2000" b="1" dirty="0"/>
              <a:t>40cm</a:t>
            </a:r>
            <a:r>
              <a:rPr lang="en-US" sz="2000" dirty="0"/>
              <a:t> from the cable IITCODE </a:t>
            </a:r>
            <a:r>
              <a:rPr lang="en-US" sz="2000" dirty="0" smtClean="0"/>
              <a:t>2391. </a:t>
            </a:r>
          </a:p>
          <a:p>
            <a:pPr marL="342900" indent="-342900">
              <a:buFont typeface="Arial" panose="020B0604020202020204" pitchFamily="34" charset="0"/>
              <a:buChar char="•"/>
            </a:pPr>
            <a:r>
              <a:rPr lang="en-US" sz="2000" dirty="0" smtClean="0"/>
              <a:t>Make </a:t>
            </a:r>
            <a:r>
              <a:rPr lang="en-US" sz="2000" dirty="0"/>
              <a:t>a </a:t>
            </a:r>
            <a:r>
              <a:rPr lang="en-US" sz="2000" b="1" dirty="0"/>
              <a:t>knot</a:t>
            </a:r>
            <a:r>
              <a:rPr lang="en-US" sz="2000" dirty="0"/>
              <a:t> at one extremity.</a:t>
            </a:r>
          </a:p>
        </p:txBody>
      </p:sp>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00473" y="2689383"/>
            <a:ext cx="1588082" cy="124389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047999" y="2688571"/>
            <a:ext cx="1714950" cy="1244709"/>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822393" y="2688571"/>
            <a:ext cx="1537335" cy="1243897"/>
          </a:xfrm>
          <a:prstGeom prst="rect">
            <a:avLst/>
          </a:prstGeom>
        </p:spPr>
      </p:pic>
      <p:cxnSp>
        <p:nvCxnSpPr>
          <p:cNvPr id="9" name="Straight Connector 8"/>
          <p:cNvCxnSpPr/>
          <p:nvPr/>
        </p:nvCxnSpPr>
        <p:spPr>
          <a:xfrm>
            <a:off x="6571488" y="0"/>
            <a:ext cx="24384"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Content Placeholder 15"/>
          <p:cNvSpPr txBox="1">
            <a:spLocks/>
          </p:cNvSpPr>
          <p:nvPr/>
        </p:nvSpPr>
        <p:spPr>
          <a:xfrm>
            <a:off x="6937217" y="302164"/>
            <a:ext cx="4558999" cy="646331"/>
          </a:xfrm>
          <a:prstGeom prst="rect">
            <a:avLst/>
          </a:prstGeom>
        </p:spPr>
        <p:txBody>
          <a:bodyPr vert="horz" wrap="square" lIns="146304" tIns="45720" rIns="146304"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en-US" sz="5400" b="1"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marL="0" indent="0" algn="ctr" defTabSz="914400" rtl="0" eaLnBrk="1" latinLnBrk="0" hangingPunct="1">
              <a:lnSpc>
                <a:spcPct val="90000"/>
              </a:lnSpc>
              <a:spcBef>
                <a:spcPts val="500"/>
              </a:spcBef>
              <a:buFont typeface="Arial" panose="020B0604020202020204" pitchFamily="34" charset="0"/>
              <a:buNone/>
              <a:defRPr sz="22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18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8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4000" dirty="0" smtClean="0"/>
              <a:t>Wiring</a:t>
            </a:r>
            <a:endParaRPr lang="it-IT" sz="4000" dirty="0"/>
          </a:p>
        </p:txBody>
      </p:sp>
      <p:sp>
        <p:nvSpPr>
          <p:cNvPr id="15" name="Text Placeholder 20"/>
          <p:cNvSpPr txBox="1">
            <a:spLocks/>
          </p:cNvSpPr>
          <p:nvPr/>
        </p:nvSpPr>
        <p:spPr>
          <a:xfrm>
            <a:off x="6582165" y="1156739"/>
            <a:ext cx="5608320" cy="2672526"/>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3600" b="0" kern="1200">
                <a:gradFill>
                  <a:gsLst>
                    <a:gs pos="15000">
                      <a:schemeClr val="tx1"/>
                    </a:gs>
                    <a:gs pos="47000">
                      <a:schemeClr val="tx1"/>
                    </a:gs>
                  </a:gsLst>
                  <a:lin ang="5400000" scaled="1"/>
                </a:gra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a:solidFill>
                  <a:schemeClr val="tx1">
                    <a:lumMod val="65000"/>
                    <a:lumOff val="35000"/>
                  </a:schemeClr>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sz="2000" dirty="0" smtClean="0"/>
              <a:t>Insert </a:t>
            </a:r>
            <a:r>
              <a:rPr lang="en-US" sz="2000" dirty="0"/>
              <a:t>the knot until it remains inside the socket of the </a:t>
            </a:r>
            <a:r>
              <a:rPr lang="en-US" sz="2000" dirty="0" smtClean="0"/>
              <a:t>pulley</a:t>
            </a:r>
          </a:p>
          <a:p>
            <a:pPr marL="457200" indent="-457200">
              <a:buAutoNum type="arabicPeriod"/>
            </a:pPr>
            <a:endParaRPr lang="it-IT" sz="2000" dirty="0"/>
          </a:p>
          <a:p>
            <a:pPr marL="457200" indent="-457200">
              <a:buAutoNum type="arabicPeriod"/>
            </a:pPr>
            <a:endParaRPr lang="it-IT" sz="2000" dirty="0" smtClean="0"/>
          </a:p>
          <a:p>
            <a:pPr marL="457200" indent="-457200">
              <a:buAutoNum type="arabicPeriod"/>
            </a:pPr>
            <a:endParaRPr lang="it-IT" sz="2000" dirty="0" smtClean="0"/>
          </a:p>
          <a:p>
            <a:pPr marL="457200" indent="-457200">
              <a:buAutoNum type="arabicPeriod"/>
            </a:pPr>
            <a:endParaRPr lang="en-US" sz="2000" dirty="0" smtClean="0"/>
          </a:p>
          <a:p>
            <a:pPr marL="457200" indent="-457200">
              <a:buAutoNum type="arabicPeriod"/>
            </a:pPr>
            <a:r>
              <a:rPr lang="en-US" sz="2000" dirty="0" smtClean="0"/>
              <a:t>Just </a:t>
            </a:r>
            <a:r>
              <a:rPr lang="en-US" sz="2000" dirty="0"/>
              <a:t>insert the cable inside the hole (red circle</a:t>
            </a:r>
            <a:r>
              <a:rPr lang="en-US" sz="2000" dirty="0" smtClean="0"/>
              <a:t>)</a:t>
            </a:r>
          </a:p>
        </p:txBody>
      </p:sp>
      <p:pic>
        <p:nvPicPr>
          <p:cNvPr id="17" name="Picture 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904538" y="1933812"/>
            <a:ext cx="1379451" cy="1353586"/>
          </a:xfrm>
          <a:prstGeom prst="rect">
            <a:avLst/>
          </a:prstGeom>
        </p:spPr>
      </p:pic>
      <p:pic>
        <p:nvPicPr>
          <p:cNvPr id="19" name="Picture 1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283989" y="1933812"/>
            <a:ext cx="1738889" cy="1353586"/>
          </a:xfrm>
          <a:prstGeom prst="rect">
            <a:avLst/>
          </a:prstGeom>
        </p:spPr>
      </p:pic>
      <p:pic>
        <p:nvPicPr>
          <p:cNvPr id="20" name="Picture 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527634" y="4037509"/>
            <a:ext cx="3968582" cy="2800794"/>
          </a:xfrm>
          <a:prstGeom prst="rect">
            <a:avLst/>
          </a:prstGeom>
        </p:spPr>
      </p:pic>
    </p:spTree>
    <p:extLst>
      <p:ext uri="{BB962C8B-B14F-4D97-AF65-F5344CB8AC3E}">
        <p14:creationId xmlns:p14="http://schemas.microsoft.com/office/powerpoint/2010/main" val="2441306458"/>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3CB1CAF5E2EE544CB0893DAAD24D98B0" ma:contentTypeVersion="12" ma:contentTypeDescription="Creare un nuovo documento." ma:contentTypeScope="" ma:versionID="1dcb156dce3aff465e7bbb7a5b3cf94a">
  <xsd:schema xmlns:xsd="http://www.w3.org/2001/XMLSchema" xmlns:xs="http://www.w3.org/2001/XMLSchema" xmlns:p="http://schemas.microsoft.com/office/2006/metadata/properties" xmlns:ns3="24f06338-a564-4ac2-ad08-cff75887bd97" xmlns:ns4="48d750df-f026-46e2-b9d5-76be4e29fb34" targetNamespace="http://schemas.microsoft.com/office/2006/metadata/properties" ma:root="true" ma:fieldsID="45ba2aecf330670ba864532a6ab12e85" ns3:_="" ns4:_="">
    <xsd:import namespace="24f06338-a564-4ac2-ad08-cff75887bd97"/>
    <xsd:import namespace="48d750df-f026-46e2-b9d5-76be4e29fb3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OCR"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f06338-a564-4ac2-ad08-cff75887bd97"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d750df-f026-46e2-b9d5-76be4e29fb3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2E6351-E64A-42DD-A554-7DF752222129}">
  <ds:schemaRefs>
    <ds:schemaRef ds:uri="http://schemas.microsoft.com/office/2006/metadata/properties"/>
    <ds:schemaRef ds:uri="24f06338-a564-4ac2-ad08-cff75887bd97"/>
    <ds:schemaRef ds:uri="http://purl.org/dc/terms/"/>
    <ds:schemaRef ds:uri="http://schemas.openxmlformats.org/package/2006/metadata/core-properties"/>
    <ds:schemaRef ds:uri="http://purl.org/dc/dcmitype/"/>
    <ds:schemaRef ds:uri="48d750df-f026-46e2-b9d5-76be4e29fb34"/>
    <ds:schemaRef ds:uri="http://schemas.microsoft.com/office/2006/documentManagement/types"/>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530CA71C-6B24-463C-853F-076A02E27CBC}">
  <ds:schemaRefs>
    <ds:schemaRef ds:uri="http://schemas.microsoft.com/sharepoint/v3/contenttype/forms"/>
  </ds:schemaRefs>
</ds:datastoreItem>
</file>

<file path=customXml/itemProps3.xml><?xml version="1.0" encoding="utf-8"?>
<ds:datastoreItem xmlns:ds="http://schemas.openxmlformats.org/officeDocument/2006/customXml" ds:itemID="{48075AFB-77F2-4772-8C0A-E294E67C3F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f06338-a564-4ac2-ad08-cff75887bd97"/>
    <ds:schemaRef ds:uri="48d750df-f026-46e2-b9d5-76be4e29fb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0</TotalTime>
  <Words>2204</Words>
  <Application>Microsoft Office PowerPoint</Application>
  <PresentationFormat>Widescreen</PresentationFormat>
  <Paragraphs>224</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iCub</vt:lpstr>
      <vt:lpstr>PowerPoint Presentation</vt:lpstr>
      <vt:lpstr>About us</vt:lpstr>
      <vt:lpstr>Before we begin, one thing to always remember....</vt:lpstr>
      <vt:lpstr>PowerPoint Presentation</vt:lpstr>
      <vt:lpstr>Activities and tools</vt:lpstr>
      <vt:lpstr>PowerPoint Presentation</vt:lpstr>
      <vt:lpstr>How do I locate the motor in which the cable broke?</vt:lpstr>
      <vt:lpstr>PowerPoint Presentation</vt:lpstr>
      <vt:lpstr>PowerPoint Presentation</vt:lpstr>
      <vt:lpstr>PowerPoint Presentation</vt:lpstr>
      <vt:lpstr>What do you need?</vt:lpstr>
      <vt:lpstr>PowerPoint Presentation</vt:lpstr>
      <vt:lpstr>PowerPoint Presentation</vt:lpstr>
      <vt:lpstr>Documentation and resources!</vt:lpstr>
      <vt:lpstr>iCub Tech Docs</vt:lpstr>
      <vt:lpstr>Ad hoc categories have been created for both software and hardware common issues</vt:lpstr>
      <vt:lpstr>GitHub Repository</vt:lpstr>
      <vt:lpstr>PowerPoint Presentation</vt:lpstr>
      <vt:lpstr>Any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2021-11-16T09:36:43Z</dcterms:created>
  <dcterms:modified xsi:type="dcterms:W3CDTF">2021-11-22T15:04:57Z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0x0101003CB1CAF5E2EE544CB0893DAAD24D98B0</vt:lpwstr>
  </property>
</Properties>
</file>